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3.png" ContentType="image/png"/>
  <Override PartName="/ppt/media/image4.png" ContentType="image/png"/>
  <Override PartName="/ppt/media/image1.png" ContentType="image/png"/>
  <Override PartName="/ppt/media/image5.png" ContentType="image/png"/>
  <Override PartName="/ppt/media/image2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10080625" cy="7559675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04000" y="4374000"/>
            <a:ext cx="907164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15196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0400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988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6455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50400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8" name="PlaceHolder 4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1640" cy="4988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515196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504000" y="4374000"/>
            <a:ext cx="907092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504000" y="4374000"/>
            <a:ext cx="907164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515196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5"/>
          <p:cNvSpPr>
            <a:spLocks noGrp="1"/>
          </p:cNvSpPr>
          <p:nvPr>
            <p:ph type="body"/>
          </p:nvPr>
        </p:nvSpPr>
        <p:spPr>
          <a:xfrm>
            <a:off x="50400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280" cy="64558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0400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498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151960" y="437400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151960" y="1768680"/>
            <a:ext cx="442656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04000" y="4374000"/>
            <a:ext cx="9070920" cy="2379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9885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280" cy="1261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/>
              <a:t>Click to edit the title text format</a:t>
            </a:r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1640" cy="4988520"/>
          </a:xfrm>
          <a:prstGeom prst="rect">
            <a:avLst/>
          </a:prstGeom>
        </p:spPr>
        <p:txBody>
          <a:bodyPr bIns="0" lIns="0" rIns="0" tIns="0" wrap="none"/>
          <a:p>
            <a:r>
              <a:rPr lang="en-US"/>
              <a:t>Click to edit the outline text format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en-US"/>
              <a:t>Second Outline Level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en-US"/>
              <a:t>Third Outline Level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en-US"/>
              <a:t>Fourth Outline Level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en-US"/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/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/>
              <a:t>Seventh Outline Level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en-US"/>
              <a:t>Eighth Outline Level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en-US"/>
              <a:t>Ninth Outline Level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Music Sound Interpreter</a:t>
            </a:r>
            <a:endParaRPr/>
          </a:p>
        </p:txBody>
      </p:sp>
      <p:sp>
        <p:nvSpPr>
          <p:cNvPr id="69" name="CustomShape 2"/>
          <p:cNvSpPr/>
          <p:nvPr/>
        </p:nvSpPr>
        <p:spPr>
          <a:xfrm>
            <a:off x="457200" y="1828800"/>
            <a:ext cx="9070560" cy="5162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endParaRPr/>
          </a:p>
          <a:p>
            <a:endParaRPr/>
          </a:p>
          <a:p>
            <a:endParaRPr/>
          </a:p>
          <a:p>
            <a:pPr algn="r"/>
            <a:endParaRPr/>
          </a:p>
          <a:p>
            <a:pPr algn="r"/>
            <a:endParaRPr/>
          </a:p>
          <a:p>
            <a:pPr algn="r"/>
            <a:endParaRPr/>
          </a:p>
          <a:p>
            <a:pPr algn="r"/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Nikolaos Eleftheriadis</a:t>
            </a:r>
            <a:endParaRPr/>
          </a:p>
          <a:p>
            <a:pPr algn="r"/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Team #6</a:t>
            </a:r>
            <a:endParaRPr/>
          </a:p>
          <a:p>
            <a:pPr algn="r"/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One Man Army</a:t>
            </a:r>
            <a:endParaRPr/>
          </a:p>
          <a:p>
            <a:pPr algn="r"/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November 29, 2011</a:t>
            </a:r>
            <a:endParaRPr/>
          </a:p>
          <a:p>
            <a:pPr algn="r"/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Designing for Everyone</a:t>
            </a:r>
            <a:endParaRPr/>
          </a:p>
        </p:txBody>
      </p:sp>
      <p:sp>
        <p:nvSpPr>
          <p:cNvPr id="87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Rosemary will most likely not be the only user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Should be designed so it's usable by anyone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Design factors include: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Safety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Accessibility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Simplicity</a:t>
            </a:r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Physical Specifications</a:t>
            </a:r>
            <a:endParaRPr/>
          </a:p>
        </p:txBody>
      </p:sp>
      <p:sp>
        <p:nvSpPr>
          <p:cNvPr id="89" name="CustomShape 2"/>
          <p:cNvSpPr/>
          <p:nvPr/>
        </p:nvSpPr>
        <p:spPr>
          <a:xfrm>
            <a:off x="529560" y="1828800"/>
            <a:ext cx="9070560" cy="51004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About as big as an open notebook (12”x21”x1”)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Weight = 5 lbs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The lighter, the better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Cushioned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Shatterproof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Waterproof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Easily cleanable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Cased in flexible materia</a:t>
            </a:r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l</a:t>
            </a:r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Electrical Specifications</a:t>
            </a:r>
            <a:endParaRPr/>
          </a:p>
        </p:txBody>
      </p:sp>
      <p:sp>
        <p:nvSpPr>
          <p:cNvPr id="91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Powered via wall outlet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Includes a function toggle switch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Only vibrations, only lights, both on, both off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Automatic shut-off feature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Low voltage, about 12V maximum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Medium current, about 2A maximum</a:t>
            </a:r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504000" y="34632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Effect Specs</a:t>
            </a:r>
            <a:endParaRPr/>
          </a:p>
        </p:txBody>
      </p:sp>
      <p:sp>
        <p:nvSpPr>
          <p:cNvPr id="93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Uses calming colors such as pink, purple and green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Avoid using red, yellow, and orange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Uses smooth visual components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No fast-blinking lights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Intensity of lights and vibrations shouldn't be strong</a:t>
            </a:r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Functional Diagram</a:t>
            </a:r>
            <a:endParaRPr/>
          </a:p>
        </p:txBody>
      </p:sp>
      <p:pic>
        <p:nvPicPr>
          <p:cNvPr descr="" id="95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687680" y="2637000"/>
            <a:ext cx="6628320" cy="3580200"/>
          </a:xfrm>
          <a:prstGeom prst="rect">
            <a:avLst/>
          </a:prstGeom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Block Diagram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</p:sp>
      <p:pic>
        <p:nvPicPr>
          <p:cNvPr descr="" id="98" name="Picture 6"/>
          <p:cNvPicPr/>
          <p:nvPr/>
        </p:nvPicPr>
        <p:blipFill>
          <a:blip r:embed="rId1"/>
          <a:stretch>
            <a:fillRect/>
          </a:stretch>
        </p:blipFill>
        <p:spPr>
          <a:xfrm>
            <a:off x="976320" y="5888880"/>
            <a:ext cx="4151880" cy="7497720"/>
          </a:xfrm>
          <a:prstGeom prst="rect">
            <a:avLst/>
          </a:prstGeom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Creation Procedure</a:t>
            </a:r>
            <a:endParaRPr/>
          </a:p>
        </p:txBody>
      </p:sp>
      <p:sp>
        <p:nvSpPr>
          <p:cNvPr id="100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Design parts from beginning of product activation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towards output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Test parts in descending order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First tests are stand alone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Second are with previous parts included</a:t>
            </a:r>
            <a:endParaRPr/>
          </a:p>
        </p:txBody>
      </p:sp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Gantt Chart</a:t>
            </a:r>
            <a:endParaRPr/>
          </a:p>
        </p:txBody>
      </p:sp>
      <p:sp>
        <p:nvSpPr>
          <p:cNvPr id="102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</p:sp>
      <p:pic>
        <p:nvPicPr>
          <p:cNvPr descr="" id="10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58680" y="2027160"/>
            <a:ext cx="9961920" cy="5333040"/>
          </a:xfrm>
          <a:prstGeom prst="rect">
            <a:avLst/>
          </a:prstGeom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504000" y="34632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Time Analysis</a:t>
            </a:r>
            <a:endParaRPr/>
          </a:p>
        </p:txBody>
      </p:sp>
      <p:sp>
        <p:nvSpPr>
          <p:cNvPr id="105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Beginning Date: January 23, 2012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Ending Date: May 1, 2012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Duration: 100 days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Time spent on project: 193 hours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Designing each block mostly takes up a week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Testing usually takes a few days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Work between 2-4 hours per day</a:t>
            </a:r>
            <a:endParaRPr/>
          </a:p>
        </p:txBody>
      </p:sp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Market Research</a:t>
            </a:r>
            <a:endParaRPr/>
          </a:p>
        </p:txBody>
      </p:sp>
      <p:sp>
        <p:nvSpPr>
          <p:cNvPr id="107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Most products are very expensive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Not many found that have similar functions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Most products have simple, “discrete” functions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Very few are sound controlled 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Potential for large market, even outside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of assistive technology</a:t>
            </a:r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The Rundown</a:t>
            </a:r>
            <a:endParaRPr/>
          </a:p>
        </p:txBody>
      </p:sp>
      <p:sp>
        <p:nvSpPr>
          <p:cNvPr id="71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Who is the client?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What is the project?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Why is this being done?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How will this project be done?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How much time will it take?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How much is this project going to cost?</a:t>
            </a:r>
            <a:endParaRPr/>
          </a:p>
        </p:txBody>
      </p:sp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Main Competing Product</a:t>
            </a:r>
            <a:endParaRPr/>
          </a:p>
        </p:txBody>
      </p:sp>
      <p:sp>
        <p:nvSpPr>
          <p:cNvPr id="109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pPr algn="ctr"/>
            <a:endParaRPr/>
          </a:p>
          <a:p>
            <a:pPr algn="ctr"/>
            <a:r>
              <a:rPr b="1" lang="en-US" sz="2800">
                <a:solidFill>
                  <a:srgbClr val="000000"/>
                </a:solidFill>
                <a:latin typeface="Times New Roman"/>
                <a:ea typeface="DejaVu Sans"/>
              </a:rPr>
              <a:t>Interactive Fanlight</a:t>
            </a:r>
            <a:endParaRPr/>
          </a:p>
          <a:p>
            <a:pPr algn="ctr"/>
            <a:endParaRPr/>
          </a:p>
          <a:p>
            <a:pPr algn="ctr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Displays lights in a fan-like manner</a:t>
            </a:r>
            <a:endParaRPr/>
          </a:p>
          <a:p>
            <a:pPr algn="ctr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Automatic and sound controlled modes</a:t>
            </a:r>
            <a:endParaRPr/>
          </a:p>
          <a:p>
            <a:pPr algn="ctr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Multiple display styles within each mode</a:t>
            </a:r>
            <a:endParaRPr/>
          </a:p>
          <a:p>
            <a:pPr algn="ctr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Only amplitude dependent</a:t>
            </a:r>
            <a:endParaRPr/>
          </a:p>
          <a:p>
            <a:pPr algn="ctr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Priced at $2,675.00</a:t>
            </a:r>
            <a:endParaRPr/>
          </a:p>
        </p:txBody>
      </p:sp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CustomShape 1"/>
          <p:cNvSpPr/>
          <p:nvPr/>
        </p:nvSpPr>
        <p:spPr>
          <a:xfrm>
            <a:off x="504000" y="34632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Labor and Overhead</a:t>
            </a:r>
            <a:endParaRPr/>
          </a:p>
        </p:txBody>
      </p:sp>
      <p:sp>
        <p:nvSpPr>
          <p:cNvPr id="111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Average time worked per week: 13.5 hours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14 week long project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Labor Cost = $5,724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Overhead Cost= $2,919</a:t>
            </a:r>
            <a:endParaRPr/>
          </a:p>
        </p:txBody>
      </p:sp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Parts and Prices</a:t>
            </a:r>
            <a:endParaRPr/>
          </a:p>
        </p:txBody>
      </p:sp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Total Cost</a:t>
            </a:r>
            <a:endParaRPr/>
          </a:p>
        </p:txBody>
      </p:sp>
      <p:sp>
        <p:nvSpPr>
          <p:cNvPr id="114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Direct Labor: $5,724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Overhead: $2,919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Parts: $325</a:t>
            </a:r>
            <a:endParaRPr/>
          </a:p>
          <a:p>
            <a:pPr>
              <a:buFont typeface="Arial"/>
              <a:buChar char="•"/>
            </a:pPr>
            <a:r>
              <a:rPr b="1" lang="en-US" sz="2800">
                <a:solidFill>
                  <a:srgbClr val="000000"/>
                </a:solidFill>
                <a:latin typeface="Times New Roman"/>
                <a:ea typeface="DejaVu Sans"/>
              </a:rPr>
              <a:t>Total Cost of Project: $8,962</a:t>
            </a:r>
            <a:endParaRPr/>
          </a:p>
        </p:txBody>
      </p:sp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468360" y="4500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Final Words</a:t>
            </a:r>
            <a:endParaRPr/>
          </a:p>
        </p:txBody>
      </p:sp>
      <p:sp>
        <p:nvSpPr>
          <p:cNvPr id="116" name="CustomShape 2"/>
          <p:cNvSpPr/>
          <p:nvPr/>
        </p:nvSpPr>
        <p:spPr>
          <a:xfrm>
            <a:off x="504000" y="1769040"/>
            <a:ext cx="9070560" cy="4898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Any Questions?</a:t>
            </a:r>
            <a:endParaRPr/>
          </a:p>
          <a:p>
            <a:endParaRPr/>
          </a:p>
          <a:p>
            <a:endParaRPr/>
          </a:p>
          <a:p>
            <a:endParaRPr/>
          </a:p>
          <a:p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Thanks everyone for your time!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The Client</a:t>
            </a:r>
            <a:endParaRPr/>
          </a:p>
        </p:txBody>
      </p:sp>
      <p:sp>
        <p:nvSpPr>
          <p:cNvPr id="73" name="CustomShape 2"/>
          <p:cNvSpPr/>
          <p:nvPr/>
        </p:nvSpPr>
        <p:spPr>
          <a:xfrm>
            <a:off x="504000" y="1769040"/>
            <a:ext cx="9070560" cy="48981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My client is Rosemary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Has Down Syndrome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Is deaf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Communicates by sign language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Spends some of her time at Bridgewell in Lynn</a:t>
            </a:r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Some Facts about Down Syndrome</a:t>
            </a:r>
            <a:endParaRPr/>
          </a:p>
        </p:txBody>
      </p:sp>
      <p:sp>
        <p:nvSpPr>
          <p:cNvPr id="75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Down Syndrome is a genetic disorder involving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the 21st chromosome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About 1 in 700 people are born with DS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400,000 diagnosed people in the U.S.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Most prominent type is Trisomy 21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Accounts for 95% of all cases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Cells have an extra copy of chromosome 21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Effects of Down Syndrome</a:t>
            </a:r>
            <a:endParaRPr/>
          </a:p>
        </p:txBody>
      </p:sp>
      <p:sp>
        <p:nvSpPr>
          <p:cNvPr id="77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Effects vary from person to person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Possible for diagnosed people to lead normal lives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Common effects include: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Physical disfigurement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Slow mental development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Increased risk of health issues</a:t>
            </a:r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The Problem</a:t>
            </a:r>
            <a:endParaRPr/>
          </a:p>
        </p:txBody>
      </p:sp>
      <p:sp>
        <p:nvSpPr>
          <p:cNvPr id="79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Bridgewell hosts learning activities such as concerts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Since Rosemary is deaf, she feels the speakers 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to understand what's going on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In doing so, she is physically left out of her groups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504000" y="34632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The Solution: My Project</a:t>
            </a:r>
            <a:endParaRPr/>
          </a:p>
        </p:txBody>
      </p:sp>
      <p:sp>
        <p:nvSpPr>
          <p:cNvPr id="81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Lap pad that senses audio signals then activates visual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effects on one side and vibrational effects on the other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Contains recorded responses such as:</a:t>
            </a:r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”That's awesome!” 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Using the Music Sound Interpreter,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she will able to join her groups extensively</a:t>
            </a:r>
            <a:endParaRPr/>
          </a:p>
        </p:txBody>
      </p:sp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504000" y="346320"/>
            <a:ext cx="9070560" cy="117108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Functions</a:t>
            </a:r>
            <a:endParaRPr/>
          </a:p>
        </p:txBody>
      </p:sp>
      <p:sp>
        <p:nvSpPr>
          <p:cNvPr id="83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Visual and vibrational effects controlled by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frequency and strength of audio signals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Visual components consist of a rectangular LED grid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Each column represents a different frequency range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As intensity changes, LEDs fade in and out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Vibrational effects activated similarly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468360" y="0"/>
            <a:ext cx="9070560" cy="1261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US" sz="4000">
                <a:solidFill>
                  <a:srgbClr val="000000"/>
                </a:solidFill>
                <a:latin typeface="Arial"/>
                <a:ea typeface="DejaVu Sans"/>
              </a:rPr>
              <a:t>Bonus Purposes</a:t>
            </a:r>
            <a:endParaRPr/>
          </a:p>
        </p:txBody>
      </p:sp>
      <p:sp>
        <p:nvSpPr>
          <p:cNvPr id="85" name="CustomShape 2"/>
          <p:cNvSpPr/>
          <p:nvPr/>
        </p:nvSpPr>
        <p:spPr>
          <a:xfrm>
            <a:off x="504000" y="1769040"/>
            <a:ext cx="9070560" cy="489852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Can be used to teach individuals how to control their voices</a:t>
            </a:r>
            <a:endParaRPr/>
          </a:p>
          <a:p>
            <a:pPr lvl="1"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Instructor would say something to be copied, </a:t>
            </a:r>
            <a:endParaRPr/>
          </a:p>
          <a:p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     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	</a:t>
            </a: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then the user would then try to match the instructor</a:t>
            </a:r>
            <a:endParaRPr/>
          </a:p>
          <a:p>
            <a:pPr>
              <a:buFont typeface="Arial"/>
              <a:buChar char="•"/>
            </a:pPr>
            <a:r>
              <a:rPr lang="en-US" sz="2800">
                <a:solidFill>
                  <a:srgbClr val="000000"/>
                </a:solidFill>
                <a:latin typeface="Times New Roman"/>
                <a:ea typeface="DejaVu Sans"/>
              </a:rPr>
              <a:t>Could also be used as decorative piece</a:t>
            </a:r>
            <a:r>
              <a:rPr lang="en-US" sz="2800">
                <a:solidFill>
                  <a:srgbClr val="000000"/>
                </a:solidFill>
                <a:latin typeface="Arial"/>
                <a:ea typeface="DejaVu Sans"/>
              </a:rPr>
              <a:t> </a:t>
            </a:r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