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ppt/ink/ink12.xml" ContentType="application/inkml+xml"/>
  <Override PartName="/ppt/ink/ink13.xml" ContentType="application/inkml+xml"/>
  <Override PartName="/ppt/ink/ink14.xml" ContentType="application/inkml+xml"/>
  <Override PartName="/ppt/ink/ink15.xml" ContentType="application/inkml+xml"/>
  <Override PartName="/ppt/ink/ink16.xml" ContentType="application/inkml+xml"/>
  <Override PartName="/ppt/ink/ink17.xml" ContentType="application/inkml+xml"/>
  <Override PartName="/ppt/ink/ink18.xml" ContentType="application/inkml+xml"/>
  <Override PartName="/ppt/ink/ink19.xml" ContentType="application/inkml+xml"/>
  <Override PartName="/ppt/ink/ink20.xml" ContentType="application/inkml+xml"/>
  <Override PartName="/ppt/ink/ink21.xml" ContentType="application/inkml+xml"/>
  <Override PartName="/ppt/ink/ink22.xml" ContentType="application/inkml+xml"/>
  <Override PartName="/ppt/ink/ink23.xml" ContentType="application/inkml+xml"/>
  <Override PartName="/ppt/ink/ink24.xml" ContentType="application/inkml+xml"/>
  <Override PartName="/ppt/ink/ink25.xml" ContentType="application/inkml+xml"/>
  <Override PartName="/ppt/ink/ink26.xml" ContentType="application/inkml+xml"/>
  <Override PartName="/ppt/ink/ink27.xml" ContentType="application/inkml+xml"/>
  <Override PartName="/ppt/ink/ink28.xml" ContentType="application/inkml+xml"/>
  <Override PartName="/ppt/ink/ink29.xml" ContentType="application/inkml+xml"/>
  <Override PartName="/ppt/ink/ink30.xml" ContentType="application/inkml+xml"/>
  <Override PartName="/ppt/ink/ink31.xml" ContentType="application/inkml+xml"/>
  <Override PartName="/ppt/ink/ink32.xml" ContentType="application/inkml+xml"/>
  <Override PartName="/ppt/ink/ink33.xml" ContentType="application/inkml+xml"/>
  <Override PartName="/ppt/ink/ink34.xml" ContentType="application/inkml+xml"/>
  <Override PartName="/ppt/ink/ink35.xml" ContentType="application/inkml+xml"/>
  <Override PartName="/ppt/ink/ink36.xml" ContentType="application/inkml+xml"/>
  <Override PartName="/ppt/ink/ink37.xml" ContentType="application/inkml+xml"/>
  <Override PartName="/ppt/ink/ink38.xml" ContentType="application/inkml+xml"/>
  <Override PartName="/ppt/ink/ink39.xml" ContentType="application/inkml+xml"/>
  <Override PartName="/ppt/ink/ink40.xml" ContentType="application/inkml+xml"/>
  <Override PartName="/ppt/ink/ink41.xml" ContentType="application/inkml+xml"/>
  <Override PartName="/ppt/ink/ink42.xml" ContentType="application/inkml+xml"/>
  <Override PartName="/ppt/ink/ink43.xml" ContentType="application/inkml+xml"/>
  <Override PartName="/ppt/ink/ink44.xml" ContentType="application/inkml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5"/>
  </p:notesMasterIdLst>
  <p:sldIdLst>
    <p:sldId id="256" r:id="rId2"/>
    <p:sldId id="257" r:id="rId3"/>
    <p:sldId id="293" r:id="rId4"/>
    <p:sldId id="299" r:id="rId5"/>
    <p:sldId id="307" r:id="rId6"/>
    <p:sldId id="296" r:id="rId7"/>
    <p:sldId id="266" r:id="rId8"/>
    <p:sldId id="280" r:id="rId9"/>
    <p:sldId id="283" r:id="rId10"/>
    <p:sldId id="309" r:id="rId11"/>
    <p:sldId id="308" r:id="rId12"/>
    <p:sldId id="284" r:id="rId13"/>
    <p:sldId id="285" r:id="rId14"/>
    <p:sldId id="273" r:id="rId15"/>
    <p:sldId id="282" r:id="rId16"/>
    <p:sldId id="278" r:id="rId17"/>
    <p:sldId id="279" r:id="rId18"/>
    <p:sldId id="286" r:id="rId19"/>
    <p:sldId id="287" r:id="rId20"/>
    <p:sldId id="288" r:id="rId21"/>
    <p:sldId id="289" r:id="rId22"/>
    <p:sldId id="290" r:id="rId23"/>
    <p:sldId id="295" r:id="rId2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Pavel Panchekha" initials="PP" lastIdx="8" clrIdx="0">
    <p:extLst>
      <p:ext uri="{19B8F6BF-5375-455C-9EA6-DF929625EA0E}">
        <p15:presenceInfo xmlns:p15="http://schemas.microsoft.com/office/powerpoint/2012/main" userId="S-1-5-21-762979615-2031575299-929701000-556320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938" autoAdjust="0"/>
    <p:restoredTop sz="83230" autoAdjust="0"/>
  </p:normalViewPr>
  <p:slideViewPr>
    <p:cSldViewPr snapToGrid="0">
      <p:cViewPr varScale="1">
        <p:scale>
          <a:sx n="55" d="100"/>
          <a:sy n="55" d="100"/>
        </p:scale>
        <p:origin x="43" y="15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commentAuthors" Target="commentAuthor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6-07-14T21:07:39.960"/>
    </inkml:context>
    <inkml:brush xml:id="br0">
      <inkml:brushProperty name="width" value="0.10583" units="cm"/>
      <inkml:brushProperty name="height" value="0.10583" units="cm"/>
      <inkml:brushProperty name="ignorePressure" value="1"/>
    </inkml:brush>
  </inkml:definitions>
  <inkml:traceGroup>
    <inkml:annotationXML>
      <emma:emma xmlns:emma="http://www.w3.org/2003/04/emma" version="1.0">
        <emma:interpretation id="{6380757C-D096-40D2-A7BE-A0725AC99417}" emma:medium="tactile" emma:mode="ink">
          <msink:context xmlns:msink="http://schemas.microsoft.com/ink/2010/main" type="writingRegion" rotatedBoundingBox="10473,11769 10845,11878 10840,11894 10468,11785"/>
        </emma:interpretation>
      </emma:emma>
    </inkml:annotationXML>
    <inkml:traceGroup>
      <inkml:annotationXML>
        <emma:emma xmlns:emma="http://www.w3.org/2003/04/emma" version="1.0">
          <emma:interpretation id="{F8B0CB79-D642-41AD-BF78-962B252AA248}" emma:medium="tactile" emma:mode="ink">
            <msink:context xmlns:msink="http://schemas.microsoft.com/ink/2010/main" type="paragraph" rotatedBoundingBox="10473,11769 10845,11878 10840,11894 10468,11785" alignmentLevel="1"/>
          </emma:interpretation>
        </emma:emma>
      </inkml:annotationXML>
      <inkml:traceGroup>
        <inkml:annotationXML>
          <emma:emma xmlns:emma="http://www.w3.org/2003/04/emma" version="1.0">
            <emma:interpretation id="{137C5A2E-2C6A-4E76-B41B-9C2633E4A592}" emma:medium="tactile" emma:mode="ink">
              <msink:context xmlns:msink="http://schemas.microsoft.com/ink/2010/main" type="line" rotatedBoundingBox="10473,11769 10845,11878 10840,11894 10468,11785"/>
            </emma:interpretation>
          </emma:emma>
        </inkml:annotationXML>
        <inkml:traceGroup>
          <inkml:annotationXML>
            <emma:emma xmlns:emma="http://www.w3.org/2003/04/emma" version="1.0">
              <emma:interpretation id="{0E7087D5-44C1-4ADF-BD42-E1DB7E9E5EB5}" emma:medium="tactile" emma:mode="ink">
                <msink:context xmlns:msink="http://schemas.microsoft.com/ink/2010/main" type="inkWord" rotatedBoundingBox="10473,11769 10845,11878 10840,11894 10468,11785"/>
              </emma:interpretation>
              <emma:one-of disjunction-type="recognition" id="oneOf0">
                <emma:interpretation id="interp0" emma:lang="en-US" emma:confidence="1">
                  <emma:literal>:</emma:literal>
                </emma:interpretation>
                <emma:interpretation id="interp1" emma:lang="en-US" emma:confidence="0">
                  <emma:literal>=</emma:literal>
                </emma:interpretation>
                <emma:interpretation id="interp2" emma:lang="en-US" emma:confidence="0">
                  <emma:literal>"</emma:literal>
                </emma:interpretation>
                <emma:interpretation id="interp3" emma:lang="en-US" emma:confidence="0">
                  <emma:literal>!</emma:literal>
                </emma:interpretation>
                <emma:interpretation id="interp4" emma:lang="en-US" emma:confidence="0">
                  <emma:literal>|</emma:literal>
                </emma:interpretation>
              </emma:one-of>
            </emma:emma>
          </inkml:annotationXML>
          <inkml:trace contextRef="#ctx0" brushRef="#br0">2919 2342 16384</inkml:trace>
          <inkml:trace contextRef="#ctx0" brushRef="#br0" timeOffset="1867">3277 2447 16384</inkml:trace>
        </inkml:traceGroup>
      </inkml:traceGroup>
    </inkml:traceGroup>
  </inkml:traceGroup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6-07-14T21:08:15.013"/>
    </inkml:context>
    <inkml:brush xml:id="br0">
      <inkml:brushProperty name="width" value="0.10583" units="cm"/>
      <inkml:brushProperty name="height" value="0.10583" units="cm"/>
      <inkml:brushProperty name="ignorePressure" value="1"/>
    </inkml:brush>
  </inkml:definitions>
  <inkml:trace contextRef="#ctx0" brushRef="#br0">3207 2426 16384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6-07-14T21:08:15.014"/>
    </inkml:context>
    <inkml:brush xml:id="br0">
      <inkml:brushProperty name="width" value="0.10583" units="cm"/>
      <inkml:brushProperty name="height" value="0.10583" units="cm"/>
      <inkml:brushProperty name="ignorePressure" value="1"/>
    </inkml:brush>
  </inkml:definitions>
  <inkml:trace contextRef="#ctx0" brushRef="#br0">3327 2393 16384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6-07-14T21:08:15.015"/>
    </inkml:context>
    <inkml:brush xml:id="br0">
      <inkml:brushProperty name="width" value="0.10583" units="cm"/>
      <inkml:brushProperty name="height" value="0.10583" units="cm"/>
      <inkml:brushProperty name="ignorePressure" value="1"/>
    </inkml:brush>
  </inkml:definitions>
  <inkml:trace contextRef="#ctx0" brushRef="#br0">3144 2478 16384</inkml:trace>
  <inkml:trace contextRef="#ctx0" brushRef="#br0" timeOffset="1">3606 2436 16384</inkml:trace>
  <inkml:trace contextRef="#ctx0" brushRef="#br0" timeOffset="2">4089 2583 16384</inkml:trace>
  <inkml:trace contextRef="#ctx0" brushRef="#br0" timeOffset="3">4277 2436 16384</inkml:trace>
  <inkml:trace contextRef="#ctx0" brushRef="#br0" timeOffset="4">4467 2563 16384</inkml:trace>
  <inkml:trace contextRef="#ctx0" brushRef="#br0" timeOffset="5">4572 2416 16384</inkml:trace>
  <inkml:trace contextRef="#ctx0" brushRef="#br0" timeOffset="6">4845 2521 16384</inkml:trace>
  <inkml:trace contextRef="#ctx0" brushRef="#br0" timeOffset="7">5223 2625 16384</inkml:trace>
  <inkml:trace contextRef="#ctx0" brushRef="#br0" timeOffset="8">5685 2395 16384</inkml:trace>
</inkml:ink>
</file>

<file path=ppt/ink/ink1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6-07-14T21:08:15.024"/>
    </inkml:context>
    <inkml:brush xml:id="br0">
      <inkml:brushProperty name="width" value="0.10583" units="cm"/>
      <inkml:brushProperty name="height" value="0.10583" units="cm"/>
      <inkml:brushProperty name="ignorePressure" value="1"/>
    </inkml:brush>
  </inkml:definitions>
  <inkml:trace contextRef="#ctx0" brushRef="#br0">3710 2205 16384</inkml:trace>
</inkml:ink>
</file>

<file path=ppt/ink/ink1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6-07-14T21:08:15.025"/>
    </inkml:context>
    <inkml:brush xml:id="br0">
      <inkml:brushProperty name="width" value="0.10583" units="cm"/>
      <inkml:brushProperty name="height" value="0.10583" units="cm"/>
      <inkml:brushProperty name="ignorePressure" value="1"/>
    </inkml:brush>
  </inkml:definitions>
  <inkml:trace contextRef="#ctx0" brushRef="#br0">3753 2393 16384</inkml:trace>
</inkml:ink>
</file>

<file path=ppt/ink/ink1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6-07-14T21:11:46.677"/>
    </inkml:context>
    <inkml:brush xml:id="br0">
      <inkml:brushProperty name="width" value="0.10583" units="cm"/>
      <inkml:brushProperty name="height" value="0.10583" units="cm"/>
      <inkml:brushProperty name="color" value="#ED7D31"/>
      <inkml:brushProperty name="ignorePressure" value="1"/>
    </inkml:brush>
  </inkml:definitions>
  <inkml:trace contextRef="#ctx0" brushRef="#br0">2919 2342 16384</inkml:trace>
  <inkml:trace contextRef="#ctx0" brushRef="#br0" timeOffset="1">3277 2447 16384</inkml:trace>
</inkml:ink>
</file>

<file path=ppt/ink/ink1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6-07-14T21:11:46.679"/>
    </inkml:context>
    <inkml:brush xml:id="br0">
      <inkml:brushProperty name="width" value="0.10583" units="cm"/>
      <inkml:brushProperty name="height" value="0.10583" units="cm"/>
      <inkml:brushProperty name="color" value="#ED7D31"/>
      <inkml:brushProperty name="ignorePressure" value="1"/>
    </inkml:brush>
  </inkml:definitions>
  <inkml:trace contextRef="#ctx0" brushRef="#br0">2966 2393 16384</inkml:trace>
</inkml:ink>
</file>

<file path=ppt/ink/ink1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6-07-14T21:11:46.680"/>
    </inkml:context>
    <inkml:brush xml:id="br0">
      <inkml:brushProperty name="width" value="0.10583" units="cm"/>
      <inkml:brushProperty name="height" value="0.10583" units="cm"/>
      <inkml:brushProperty name="color" value="#ED7D31"/>
      <inkml:brushProperty name="ignorePressure" value="1"/>
    </inkml:brush>
  </inkml:definitions>
  <inkml:trace contextRef="#ctx0" brushRef="#br0">3207 2426 16384</inkml:trace>
</inkml:ink>
</file>

<file path=ppt/ink/ink1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6-07-14T21:11:46.681"/>
    </inkml:context>
    <inkml:brush xml:id="br0">
      <inkml:brushProperty name="width" value="0.10583" units="cm"/>
      <inkml:brushProperty name="height" value="0.10583" units="cm"/>
      <inkml:brushProperty name="color" value="#ED7D31"/>
      <inkml:brushProperty name="ignorePressure" value="1"/>
    </inkml:brush>
  </inkml:definitions>
  <inkml:trace contextRef="#ctx0" brushRef="#br0">3327 2393 16384</inkml:trace>
</inkml:ink>
</file>

<file path=ppt/ink/ink1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6-07-14T21:11:46.682"/>
    </inkml:context>
    <inkml:brush xml:id="br0">
      <inkml:brushProperty name="width" value="0.10583" units="cm"/>
      <inkml:brushProperty name="height" value="0.10583" units="cm"/>
      <inkml:brushProperty name="color" value="#ED7D31"/>
      <inkml:brushProperty name="ignorePressure" value="1"/>
    </inkml:brush>
  </inkml:definitions>
  <inkml:trace contextRef="#ctx0" brushRef="#br0">3144 2478 16384</inkml:trace>
  <inkml:trace contextRef="#ctx0" brushRef="#br0" timeOffset="1">3606 2436 16384</inkml:trace>
  <inkml:trace contextRef="#ctx0" brushRef="#br0" timeOffset="2">4089 2583 16384</inkml:trace>
  <inkml:trace contextRef="#ctx0" brushRef="#br0" timeOffset="3">4277 2436 16384</inkml:trace>
  <inkml:trace contextRef="#ctx0" brushRef="#br0" timeOffset="4">4467 2563 16384</inkml:trace>
  <inkml:trace contextRef="#ctx0" brushRef="#br0" timeOffset="5">4572 2416 16384</inkml:trace>
  <inkml:trace contextRef="#ctx0" brushRef="#br0" timeOffset="6">4845 2521 16384</inkml:trace>
  <inkml:trace contextRef="#ctx0" brushRef="#br0" timeOffset="7">5223 2625 16384</inkml:trace>
  <inkml:trace contextRef="#ctx0" brushRef="#br0" timeOffset="8">5685 2395 16384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6-07-14T21:07:40.983"/>
    </inkml:context>
    <inkml:brush xml:id="br0">
      <inkml:brushProperty name="width" value="0.10583" units="cm"/>
      <inkml:brushProperty name="height" value="0.10583" units="cm"/>
      <inkml:brushProperty name="ignorePressure" value="1"/>
    </inkml:brush>
  </inkml:definitions>
  <inkml:trace contextRef="#ctx0" brushRef="#br0">2966 2393 16384</inkml:trace>
</inkml:ink>
</file>

<file path=ppt/ink/ink2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6-07-14T21:11:46.691"/>
    </inkml:context>
    <inkml:brush xml:id="br0">
      <inkml:brushProperty name="width" value="0.10583" units="cm"/>
      <inkml:brushProperty name="height" value="0.10583" units="cm"/>
      <inkml:brushProperty name="color" value="#ED7D31"/>
      <inkml:brushProperty name="ignorePressure" value="1"/>
    </inkml:brush>
  </inkml:definitions>
  <inkml:trace contextRef="#ctx0" brushRef="#br0">3710 2205 16384</inkml:trace>
</inkml:ink>
</file>

<file path=ppt/ink/ink2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6-07-14T21:11:46.692"/>
    </inkml:context>
    <inkml:brush xml:id="br0">
      <inkml:brushProperty name="width" value="0.10583" units="cm"/>
      <inkml:brushProperty name="height" value="0.10583" units="cm"/>
      <inkml:brushProperty name="color" value="#ED7D31"/>
      <inkml:brushProperty name="ignorePressure" value="1"/>
    </inkml:brush>
  </inkml:definitions>
  <inkml:trace contextRef="#ctx0" brushRef="#br0">3753 2393 16384</inkml:trace>
</inkml:ink>
</file>

<file path=ppt/ink/ink2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6-07-14T21:12:55.683"/>
    </inkml:context>
    <inkml:brush xml:id="br0">
      <inkml:brushProperty name="width" value="0.10583" units="cm"/>
      <inkml:brushProperty name="height" value="0.10583" units="cm"/>
      <inkml:brushProperty name="color" value="#70AD47"/>
      <inkml:brushProperty name="ignorePressure" value="1"/>
    </inkml:brush>
  </inkml:definitions>
  <inkml:trace contextRef="#ctx0" brushRef="#br0">291 678 16384</inkml:trace>
</inkml:ink>
</file>

<file path=ppt/ink/ink2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6-07-14T21:12:58.053"/>
    </inkml:context>
    <inkml:brush xml:id="br0">
      <inkml:brushProperty name="width" value="0.10583" units="cm"/>
      <inkml:brushProperty name="height" value="0.10583" units="cm"/>
      <inkml:brushProperty name="color" value="#70AD47"/>
      <inkml:brushProperty name="ignorePressure" value="1"/>
    </inkml:brush>
  </inkml:definitions>
  <inkml:trace contextRef="#ctx0" brushRef="#br0">346 632 16384</inkml:trace>
</inkml:ink>
</file>

<file path=ppt/ink/ink2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6-07-14T21:13:00.685"/>
    </inkml:context>
    <inkml:brush xml:id="br0">
      <inkml:brushProperty name="width" value="0.10583" units="cm"/>
      <inkml:brushProperty name="height" value="0.10583" units="cm"/>
      <inkml:brushProperty name="color" value="#70AD47"/>
      <inkml:brushProperty name="ignorePressure" value="1"/>
    </inkml:brush>
  </inkml:definitions>
  <inkml:trace contextRef="#ctx0" brushRef="#br0">389 566 16384</inkml:trace>
</inkml:ink>
</file>

<file path=ppt/ink/ink2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6-07-14T21:13:03.369"/>
    </inkml:context>
    <inkml:brush xml:id="br0">
      <inkml:brushProperty name="width" value="0.10583" units="cm"/>
      <inkml:brushProperty name="height" value="0.10583" units="cm"/>
      <inkml:brushProperty name="color" value="#70AD47"/>
      <inkml:brushProperty name="ignorePressure" value="1"/>
    </inkml:brush>
  </inkml:definitions>
  <inkml:trace contextRef="#ctx0" brushRef="#br0">518 635 16384</inkml:trace>
</inkml:ink>
</file>

<file path=ppt/ink/ink2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6-07-14T21:13:05.260"/>
    </inkml:context>
    <inkml:brush xml:id="br0">
      <inkml:brushProperty name="width" value="0.10583" units="cm"/>
      <inkml:brushProperty name="height" value="0.10583" units="cm"/>
      <inkml:brushProperty name="color" value="#70AD47"/>
      <inkml:brushProperty name="ignorePressure" value="1"/>
    </inkml:brush>
  </inkml:definitions>
  <inkml:traceGroup>
    <inkml:annotationXML>
      <emma:emma xmlns:emma="http://www.w3.org/2003/04/emma" version="1.0">
        <emma:interpretation id="{76D15FDB-B068-436A-8A1E-125DC560603B}" emma:medium="tactile" emma:mode="ink">
          <msink:context xmlns:msink="http://schemas.microsoft.com/ink/2010/main" type="writingRegion" rotatedBoundingBox="11536,17491 13833,17552 13823,17898 11527,17837"/>
        </emma:interpretation>
      </emma:emma>
    </inkml:annotationXML>
    <inkml:traceGroup>
      <inkml:annotationXML>
        <emma:emma xmlns:emma="http://www.w3.org/2003/04/emma" version="1.0">
          <emma:interpretation id="{7294949D-4C08-4987-9106-E96283FF72DD}" emma:medium="tactile" emma:mode="ink">
            <msink:context xmlns:msink="http://schemas.microsoft.com/ink/2010/main" type="paragraph" rotatedBoundingBox="11536,17491 13833,17552 13823,17898 11527,17837" alignmentLevel="1"/>
          </emma:interpretation>
        </emma:emma>
      </inkml:annotationXML>
      <inkml:traceGroup>
        <inkml:annotationXML>
          <emma:emma xmlns:emma="http://www.w3.org/2003/04/emma" version="1.0">
            <emma:interpretation id="{CB1942F4-44B1-4D92-AE6D-575770937BF4}" emma:medium="tactile" emma:mode="ink">
              <msink:context xmlns:msink="http://schemas.microsoft.com/ink/2010/main" type="line" rotatedBoundingBox="11536,17491 13833,17552 13823,17898 11527,17837"/>
            </emma:interpretation>
          </emma:emma>
        </inkml:annotationXML>
        <inkml:traceGroup>
          <inkml:annotationXML>
            <emma:emma xmlns:emma="http://www.w3.org/2003/04/emma" version="1.0">
              <emma:interpretation id="{E78ECFA6-8150-415C-889D-95DD1E264E15}" emma:medium="tactile" emma:mode="ink">
                <msink:context xmlns:msink="http://schemas.microsoft.com/ink/2010/main" type="inkWord" rotatedBoundingBox="11536,17491 13833,17552 13823,17898 11527,17837"/>
              </emma:interpretation>
              <emma:one-of disjunction-type="recognition" id="oneOf0">
                <emma:interpretation id="interp0" emma:lang="en-US" emma:confidence="0">
                  <emma:literal>i.e.....</emma:literal>
                </emma:interpretation>
                <emma:interpretation id="interp1" emma:lang="en-US" emma:confidence="0">
                  <emma:literal>i .....</emma:literal>
                </emma:interpretation>
                <emma:interpretation id="interp2" emma:lang="en-US" emma:confidence="0">
                  <emma:literal>i :</emma:literal>
                </emma:interpretation>
                <emma:interpretation id="interp3" emma:lang="en-US" emma:confidence="0">
                  <emma:literal>i.e....</emma:literal>
                </emma:interpretation>
                <emma:interpretation id="interp4" emma:lang="en-US" emma:confidence="0">
                  <emma:literal>i i....</emma:literal>
                </emma:interpretation>
              </emma:one-of>
            </emma:emma>
          </inkml:annotationXML>
          <inkml:trace contextRef="#ctx0" brushRef="#br0">586 659 16384</inkml:trace>
          <inkml:trace contextRef="#ctx0" brushRef="#br0" timeOffset="1694">782 516 16384</inkml:trace>
          <inkml:trace contextRef="#ctx0" brushRef="#br0" timeOffset="6331">1470 797 16384</inkml:trace>
          <inkml:trace contextRef="#ctx0" brushRef="#br0" timeOffset="8389">1672 871 16384</inkml:trace>
          <inkml:trace contextRef="#ctx0" brushRef="#br0" timeOffset="9450">1761 856 16384</inkml:trace>
          <inkml:trace contextRef="#ctx0" brushRef="#br0" timeOffset="12197">2031 781 16384</inkml:trace>
          <inkml:trace contextRef="#ctx0" brushRef="#br0" timeOffset="15899">2566 686 16384</inkml:trace>
          <inkml:trace contextRef="#ctx0" brushRef="#br0" timeOffset="17410">2761 675 16384</inkml:trace>
          <inkml:trace contextRef="#ctx0" brushRef="#br0" timeOffset="30175">2868 686 16384</inkml:trace>
        </inkml:traceGroup>
      </inkml:traceGroup>
    </inkml:traceGroup>
  </inkml:traceGroup>
</inkml:ink>
</file>

<file path=ppt/ink/ink2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6-07-14T21:13:08.257"/>
    </inkml:context>
    <inkml:brush xml:id="br0">
      <inkml:brushProperty name="width" value="0.10583" units="cm"/>
      <inkml:brushProperty name="height" value="0.10583" units="cm"/>
      <inkml:brushProperty name="color" value="#70AD47"/>
      <inkml:brushProperty name="ignorePressure" value="1"/>
    </inkml:brush>
  </inkml:definitions>
  <inkml:trace contextRef="#ctx0" brushRef="#br0">704 543 16384</inkml:trace>
</inkml:ink>
</file>

<file path=ppt/ink/ink2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6-07-14T21:13:09.732"/>
    </inkml:context>
    <inkml:brush xml:id="br0">
      <inkml:brushProperty name="width" value="0.10583" units="cm"/>
      <inkml:brushProperty name="height" value="0.10583" units="cm"/>
      <inkml:brushProperty name="color" value="#70AD47"/>
      <inkml:brushProperty name="ignorePressure" value="1"/>
    </inkml:brush>
  </inkml:definitions>
  <inkml:trace contextRef="#ctx0" brushRef="#br0">754 660 16384</inkml:trace>
</inkml:ink>
</file>

<file path=ppt/ink/ink2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6-07-14T21:13:19.513"/>
    </inkml:context>
    <inkml:brush xml:id="br0">
      <inkml:brushProperty name="width" value="0.10583" units="cm"/>
      <inkml:brushProperty name="height" value="0.10583" units="cm"/>
      <inkml:brushProperty name="color" value="#70AD47"/>
      <inkml:brushProperty name="ignorePressure" value="1"/>
    </inkml:brush>
  </inkml:definitions>
  <inkml:trace contextRef="#ctx0" brushRef="#br0">1040 678 16384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6-07-14T21:07:43.806"/>
    </inkml:context>
    <inkml:brush xml:id="br0">
      <inkml:brushProperty name="width" value="0.10583" units="cm"/>
      <inkml:brushProperty name="height" value="0.10583" units="cm"/>
      <inkml:brushProperty name="ignorePressure" value="1"/>
    </inkml:brush>
  </inkml:definitions>
  <inkml:trace contextRef="#ctx0" brushRef="#br0">3207 2426 16384</inkml:trace>
</inkml:ink>
</file>

<file path=ppt/ink/ink3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6-07-14T21:24:58.896"/>
    </inkml:context>
    <inkml:brush xml:id="br0">
      <inkml:brushProperty name="width" value="0.10583" units="cm"/>
      <inkml:brushProperty name="height" value="0.10583" units="cm"/>
      <inkml:brushProperty name="color" value="#ED7D31"/>
      <inkml:brushProperty name="ignorePressure" value="1"/>
    </inkml:brush>
  </inkml:definitions>
  <inkml:trace contextRef="#ctx0" brushRef="#br0">2919 2342 16384</inkml:trace>
  <inkml:trace contextRef="#ctx0" brushRef="#br0" timeOffset="1">3277 2447 16384</inkml:trace>
</inkml:ink>
</file>

<file path=ppt/ink/ink3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6-07-14T21:24:58.898"/>
    </inkml:context>
    <inkml:brush xml:id="br0">
      <inkml:brushProperty name="width" value="0.10583" units="cm"/>
      <inkml:brushProperty name="height" value="0.10583" units="cm"/>
      <inkml:brushProperty name="color" value="#ED7D31"/>
      <inkml:brushProperty name="ignorePressure" value="1"/>
    </inkml:brush>
  </inkml:definitions>
  <inkml:trace contextRef="#ctx0" brushRef="#br0">2966 2393 16384</inkml:trace>
</inkml:ink>
</file>

<file path=ppt/ink/ink3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6-07-14T21:24:58.899"/>
    </inkml:context>
    <inkml:brush xml:id="br0">
      <inkml:brushProperty name="width" value="0.10583" units="cm"/>
      <inkml:brushProperty name="height" value="0.10583" units="cm"/>
      <inkml:brushProperty name="color" value="#ED7D31"/>
      <inkml:brushProperty name="ignorePressure" value="1"/>
    </inkml:brush>
  </inkml:definitions>
  <inkml:trace contextRef="#ctx0" brushRef="#br0">3207 2426 16384</inkml:trace>
</inkml:ink>
</file>

<file path=ppt/ink/ink3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6-07-14T21:24:58.900"/>
    </inkml:context>
    <inkml:brush xml:id="br0">
      <inkml:brushProperty name="width" value="0.10583" units="cm"/>
      <inkml:brushProperty name="height" value="0.10583" units="cm"/>
      <inkml:brushProperty name="color" value="#ED7D31"/>
      <inkml:brushProperty name="ignorePressure" value="1"/>
    </inkml:brush>
  </inkml:definitions>
  <inkml:trace contextRef="#ctx0" brushRef="#br0">3327 2393 16384</inkml:trace>
</inkml:ink>
</file>

<file path=ppt/ink/ink3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6-07-14T21:24:58.901"/>
    </inkml:context>
    <inkml:brush xml:id="br0">
      <inkml:brushProperty name="width" value="0.10583" units="cm"/>
      <inkml:brushProperty name="height" value="0.10583" units="cm"/>
      <inkml:brushProperty name="color" value="#ED7D31"/>
      <inkml:brushProperty name="ignorePressure" value="1"/>
    </inkml:brush>
  </inkml:definitions>
  <inkml:trace contextRef="#ctx0" brushRef="#br0">3144 2478 16384</inkml:trace>
  <inkml:trace contextRef="#ctx0" brushRef="#br0" timeOffset="1">3606 2436 16384</inkml:trace>
  <inkml:trace contextRef="#ctx0" brushRef="#br0" timeOffset="2">4089 2583 16384</inkml:trace>
  <inkml:trace contextRef="#ctx0" brushRef="#br0" timeOffset="3">4277 2436 16384</inkml:trace>
  <inkml:trace contextRef="#ctx0" brushRef="#br0" timeOffset="4">4467 2563 16384</inkml:trace>
  <inkml:trace contextRef="#ctx0" brushRef="#br0" timeOffset="5">4572 2416 16384</inkml:trace>
  <inkml:trace contextRef="#ctx0" brushRef="#br0" timeOffset="6">4845 2521 16384</inkml:trace>
  <inkml:trace contextRef="#ctx0" brushRef="#br0" timeOffset="7">5223 2625 16384</inkml:trace>
  <inkml:trace contextRef="#ctx0" brushRef="#br0" timeOffset="8">5685 2395 16384</inkml:trace>
</inkml:ink>
</file>

<file path=ppt/ink/ink3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6-07-14T21:24:58.910"/>
    </inkml:context>
    <inkml:brush xml:id="br0">
      <inkml:brushProperty name="width" value="0.10583" units="cm"/>
      <inkml:brushProperty name="height" value="0.10583" units="cm"/>
      <inkml:brushProperty name="color" value="#ED7D31"/>
      <inkml:brushProperty name="ignorePressure" value="1"/>
    </inkml:brush>
  </inkml:definitions>
  <inkml:trace contextRef="#ctx0" brushRef="#br0">3710 2205 16384</inkml:trace>
</inkml:ink>
</file>

<file path=ppt/ink/ink3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6-07-14T21:24:58.911"/>
    </inkml:context>
    <inkml:brush xml:id="br0">
      <inkml:brushProperty name="width" value="0.10583" units="cm"/>
      <inkml:brushProperty name="height" value="0.10583" units="cm"/>
      <inkml:brushProperty name="color" value="#ED7D31"/>
      <inkml:brushProperty name="ignorePressure" value="1"/>
    </inkml:brush>
  </inkml:definitions>
  <inkml:trace contextRef="#ctx0" brushRef="#br0">3753 2393 16384</inkml:trace>
</inkml:ink>
</file>

<file path=ppt/ink/ink3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6-07-14T21:24:58.912"/>
    </inkml:context>
    <inkml:brush xml:id="br0">
      <inkml:brushProperty name="width" value="0.10583" units="cm"/>
      <inkml:brushProperty name="height" value="0.10583" units="cm"/>
      <inkml:brushProperty name="color" value="#70AD47"/>
      <inkml:brushProperty name="ignorePressure" value="1"/>
    </inkml:brush>
  </inkml:definitions>
  <inkml:trace contextRef="#ctx0" brushRef="#br0">291 678 16384</inkml:trace>
</inkml:ink>
</file>

<file path=ppt/ink/ink3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6-07-14T21:24:58.913"/>
    </inkml:context>
    <inkml:brush xml:id="br0">
      <inkml:brushProperty name="width" value="0.10583" units="cm"/>
      <inkml:brushProperty name="height" value="0.10583" units="cm"/>
      <inkml:brushProperty name="color" value="#70AD47"/>
      <inkml:brushProperty name="ignorePressure" value="1"/>
    </inkml:brush>
  </inkml:definitions>
  <inkml:trace contextRef="#ctx0" brushRef="#br0">346 632 16384</inkml:trace>
</inkml:ink>
</file>

<file path=ppt/ink/ink3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6-07-14T21:24:58.914"/>
    </inkml:context>
    <inkml:brush xml:id="br0">
      <inkml:brushProperty name="width" value="0.10583" units="cm"/>
      <inkml:brushProperty name="height" value="0.10583" units="cm"/>
      <inkml:brushProperty name="color" value="#70AD47"/>
      <inkml:brushProperty name="ignorePressure" value="1"/>
    </inkml:brush>
  </inkml:definitions>
  <inkml:trace contextRef="#ctx0" brushRef="#br0">389 566 16384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6-07-14T21:07:45.507"/>
    </inkml:context>
    <inkml:brush xml:id="br0">
      <inkml:brushProperty name="width" value="0.10583" units="cm"/>
      <inkml:brushProperty name="height" value="0.10583" units="cm"/>
      <inkml:brushProperty name="ignorePressure" value="1"/>
    </inkml:brush>
  </inkml:definitions>
  <inkml:trace contextRef="#ctx0" brushRef="#br0">3327 2393 16384</inkml:trace>
</inkml:ink>
</file>

<file path=ppt/ink/ink4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6-07-14T21:24:58.915"/>
    </inkml:context>
    <inkml:brush xml:id="br0">
      <inkml:brushProperty name="width" value="0.10583" units="cm"/>
      <inkml:brushProperty name="height" value="0.10583" units="cm"/>
      <inkml:brushProperty name="color" value="#70AD47"/>
      <inkml:brushProperty name="ignorePressure" value="1"/>
    </inkml:brush>
  </inkml:definitions>
  <inkml:trace contextRef="#ctx0" brushRef="#br0">518 635 16384</inkml:trace>
</inkml:ink>
</file>

<file path=ppt/ink/ink4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6-07-14T21:24:58.916"/>
    </inkml:context>
    <inkml:brush xml:id="br0">
      <inkml:brushProperty name="width" value="0.10583" units="cm"/>
      <inkml:brushProperty name="height" value="0.10583" units="cm"/>
      <inkml:brushProperty name="color" value="#70AD47"/>
      <inkml:brushProperty name="ignorePressure" value="1"/>
    </inkml:brush>
  </inkml:definitions>
  <inkml:trace contextRef="#ctx0" brushRef="#br0">586 659 16384</inkml:trace>
  <inkml:trace contextRef="#ctx0" brushRef="#br0" timeOffset="1">782 516 16384</inkml:trace>
  <inkml:trace contextRef="#ctx0" brushRef="#br0" timeOffset="2">1470 797 16384</inkml:trace>
  <inkml:trace contextRef="#ctx0" brushRef="#br0" timeOffset="3">1672 871 16384</inkml:trace>
  <inkml:trace contextRef="#ctx0" brushRef="#br0" timeOffset="4">1761 856 16384</inkml:trace>
  <inkml:trace contextRef="#ctx0" brushRef="#br0" timeOffset="5">2031 781 16384</inkml:trace>
  <inkml:trace contextRef="#ctx0" brushRef="#br0" timeOffset="6">2566 686 16384</inkml:trace>
  <inkml:trace contextRef="#ctx0" brushRef="#br0" timeOffset="7">2761 675 16384</inkml:trace>
  <inkml:trace contextRef="#ctx0" brushRef="#br0" timeOffset="8">2868 686 16384</inkml:trace>
</inkml:ink>
</file>

<file path=ppt/ink/ink4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6-07-14T21:24:58.925"/>
    </inkml:context>
    <inkml:brush xml:id="br0">
      <inkml:brushProperty name="width" value="0.10583" units="cm"/>
      <inkml:brushProperty name="height" value="0.10583" units="cm"/>
      <inkml:brushProperty name="color" value="#70AD47"/>
      <inkml:brushProperty name="ignorePressure" value="1"/>
    </inkml:brush>
  </inkml:definitions>
  <inkml:trace contextRef="#ctx0" brushRef="#br0">704 543 16384</inkml:trace>
</inkml:ink>
</file>

<file path=ppt/ink/ink4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6-07-14T21:24:58.926"/>
    </inkml:context>
    <inkml:brush xml:id="br0">
      <inkml:brushProperty name="width" value="0.10583" units="cm"/>
      <inkml:brushProperty name="height" value="0.10583" units="cm"/>
      <inkml:brushProperty name="color" value="#70AD47"/>
      <inkml:brushProperty name="ignorePressure" value="1"/>
    </inkml:brush>
  </inkml:definitions>
  <inkml:trace contextRef="#ctx0" brushRef="#br0">754 660 16384</inkml:trace>
</inkml:ink>
</file>

<file path=ppt/ink/ink4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6-07-14T21:24:58.927"/>
    </inkml:context>
    <inkml:brush xml:id="br0">
      <inkml:brushProperty name="width" value="0.10583" units="cm"/>
      <inkml:brushProperty name="height" value="0.10583" units="cm"/>
      <inkml:brushProperty name="color" value="#70AD47"/>
      <inkml:brushProperty name="ignorePressure" value="1"/>
    </inkml:brush>
  </inkml:definitions>
  <inkml:trace contextRef="#ctx0" brushRef="#br0">1040 678 16384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6-07-14T21:07:43.182"/>
    </inkml:context>
    <inkml:brush xml:id="br0">
      <inkml:brushProperty name="width" value="0.10583" units="cm"/>
      <inkml:brushProperty name="height" value="0.10583" units="cm"/>
      <inkml:brushProperty name="ignorePressure" value="1"/>
    </inkml:brush>
  </inkml:definitions>
  <inkml:traceGroup>
    <inkml:annotationXML>
      <emma:emma xmlns:emma="http://www.w3.org/2003/04/emma" version="1.0">
        <emma:interpretation id="{5D637EE4-3193-4415-B753-B5D6339EA036}" emma:medium="tactile" emma:mode="ink">
          <msink:context xmlns:msink="http://schemas.microsoft.com/ink/2010/main" type="writingRegion" rotatedBoundingBox="11375,12221 13931,12237 13929,12484 11374,12469"/>
        </emma:interpretation>
      </emma:emma>
    </inkml:annotationXML>
    <inkml:traceGroup>
      <inkml:annotationXML>
        <emma:emma xmlns:emma="http://www.w3.org/2003/04/emma" version="1.0">
          <emma:interpretation id="{F61AE12C-C63D-4EAE-AD38-AB6E96B3862C}" emma:medium="tactile" emma:mode="ink">
            <msink:context xmlns:msink="http://schemas.microsoft.com/ink/2010/main" type="paragraph" rotatedBoundingBox="11375,12221 13931,12237 13929,12484 11374,12469" alignmentLevel="1"/>
          </emma:interpretation>
        </emma:emma>
      </inkml:annotationXML>
      <inkml:traceGroup>
        <inkml:annotationXML>
          <emma:emma xmlns:emma="http://www.w3.org/2003/04/emma" version="1.0">
            <emma:interpretation id="{D56F256C-8BF5-4CBD-B137-65F84320760F}" emma:medium="tactile" emma:mode="ink">
              <msink:context xmlns:msink="http://schemas.microsoft.com/ink/2010/main" type="line" rotatedBoundingBox="11375,12221 13931,12237 13929,12484 11374,12469"/>
            </emma:interpretation>
          </emma:emma>
        </inkml:annotationXML>
        <inkml:traceGroup>
          <inkml:annotationXML>
            <emma:emma xmlns:emma="http://www.w3.org/2003/04/emma" version="1.0">
              <emma:interpretation id="{9970DD1B-41C9-453A-957E-BF79A3676D19}" emma:medium="tactile" emma:mode="ink">
                <msink:context xmlns:msink="http://schemas.microsoft.com/ink/2010/main" type="inkWord" rotatedBoundingBox="11375,12320 11390,12320 11390,12335 11375,12335"/>
              </emma:interpretation>
              <emma:one-of disjunction-type="recognition" id="oneOf0">
                <emma:interpretation id="interp0" emma:lang="en-US" emma:confidence="0">
                  <emma:literal>.</emma:literal>
                </emma:interpretation>
                <emma:interpretation id="interp1" emma:lang="en-US" emma:confidence="0">
                  <emma:literal>v</emma:literal>
                </emma:interpretation>
                <emma:interpretation id="interp2" emma:lang="en-US" emma:confidence="0">
                  <emma:literal>}</emma:literal>
                </emma:interpretation>
                <emma:interpretation id="interp3" emma:lang="en-US" emma:confidence="0">
                  <emma:literal>w</emma:literal>
                </emma:interpretation>
                <emma:interpretation id="interp4" emma:lang="en-US" emma:confidence="0">
                  <emma:literal>3</emma:literal>
                </emma:interpretation>
              </emma:one-of>
            </emma:emma>
          </inkml:annotationXML>
          <inkml:trace contextRef="#ctx0" brushRef="#br0">3144 2478 16384</inkml:trace>
        </inkml:traceGroup>
        <inkml:traceGroup>
          <inkml:annotationXML>
            <emma:emma xmlns:emma="http://www.w3.org/2003/04/emma" version="1.0">
              <emma:interpretation id="{A1150FFE-23CC-44C1-999E-0A084A048302}" emma:medium="tactile" emma:mode="ink">
                <msink:context xmlns:msink="http://schemas.microsoft.com/ink/2010/main" type="inkWord" rotatedBoundingBox="11837,12278 11852,12278 11852,12293 11837,12293"/>
              </emma:interpretation>
              <emma:one-of disjunction-type="recognition" id="oneOf1">
                <emma:interpretation id="interp5" emma:lang="en-US" emma:confidence="0">
                  <emma:literal>.</emma:literal>
                </emma:interpretation>
                <emma:interpretation id="interp6" emma:lang="en-US" emma:confidence="0">
                  <emma:literal>v</emma:literal>
                </emma:interpretation>
                <emma:interpretation id="interp7" emma:lang="en-US" emma:confidence="0">
                  <emma:literal>}</emma:literal>
                </emma:interpretation>
                <emma:interpretation id="interp8" emma:lang="en-US" emma:confidence="0">
                  <emma:literal>w</emma:literal>
                </emma:interpretation>
                <emma:interpretation id="interp9" emma:lang="en-US" emma:confidence="0">
                  <emma:literal>3</emma:literal>
                </emma:interpretation>
              </emma:one-of>
            </emma:emma>
          </inkml:annotationXML>
          <inkml:trace contextRef="#ctx0" brushRef="#br0" timeOffset="1238">3606 2436 16384</inkml:trace>
        </inkml:traceGroup>
        <inkml:traceGroup>
          <inkml:annotationXML>
            <emma:emma xmlns:emma="http://www.w3.org/2003/04/emma" version="1.0">
              <emma:interpretation id="{DE2FE576-E73A-4FD7-9199-1446288DD86A}" emma:medium="tactile" emma:mode="ink">
                <msink:context xmlns:msink="http://schemas.microsoft.com/ink/2010/main" type="inkWord" rotatedBoundingBox="12334,12223 13465,12306 13451,12507 12320,12425"/>
              </emma:interpretation>
              <emma:one-of disjunction-type="recognition" id="oneOf2">
                <emma:interpretation id="interp10" emma:lang="en-US" emma:confidence="0">
                  <emma:literal>..</emma:literal>
                </emma:interpretation>
                <emma:interpretation id="interp11" emma:lang="en-US" emma:confidence="0">
                  <emma:literal>...</emma:literal>
                </emma:interpretation>
                <emma:interpretation id="interp12" emma:lang="en-US" emma:confidence="0">
                  <emma:literal>:</emma:literal>
                </emma:interpretation>
                <emma:interpretation id="interp13" emma:lang="en-US" emma:confidence="0">
                  <emma:literal>...i.</emma:literal>
                </emma:interpretation>
                <emma:interpretation id="interp14" emma:lang="en-US" emma:confidence="0">
                  <emma:literal>i....</emma:literal>
                </emma:interpretation>
              </emma:one-of>
            </emma:emma>
          </inkml:annotationXML>
          <inkml:trace contextRef="#ctx0" brushRef="#br0" timeOffset="4162">4089 2583 16384</inkml:trace>
          <inkml:trace contextRef="#ctx0" brushRef="#br0" timeOffset="5093">4277 2436 16384</inkml:trace>
          <inkml:trace contextRef="#ctx0" brushRef="#br0" timeOffset="6059">4467 2563 16384</inkml:trace>
          <inkml:trace contextRef="#ctx0" brushRef="#br0" timeOffset="6925">4572 2416 16384</inkml:trace>
          <inkml:trace contextRef="#ctx0" brushRef="#br0" timeOffset="8469">4845 2521 16384</inkml:trace>
          <inkml:trace contextRef="#ctx0" brushRef="#br0" timeOffset="9658">5223 2625 16384</inkml:trace>
        </inkml:traceGroup>
        <inkml:traceGroup>
          <inkml:annotationXML>
            <emma:emma xmlns:emma="http://www.w3.org/2003/04/emma" version="1.0">
              <emma:interpretation id="{8317832D-7D0C-4AE5-A2C2-2D967C17DA11}" emma:medium="tactile" emma:mode="ink">
                <msink:context xmlns:msink="http://schemas.microsoft.com/ink/2010/main" type="inkWord" rotatedBoundingBox="13916,12237 13931,12237 13931,12252 13916,12252"/>
              </emma:interpretation>
              <emma:one-of disjunction-type="recognition" id="oneOf3">
                <emma:interpretation id="interp15" emma:lang="en-US" emma:confidence="0">
                  <emma:literal>.</emma:literal>
                </emma:interpretation>
                <emma:interpretation id="interp16" emma:lang="en-US" emma:confidence="0">
                  <emma:literal>v</emma:literal>
                </emma:interpretation>
                <emma:interpretation id="interp17" emma:lang="en-US" emma:confidence="0">
                  <emma:literal>}</emma:literal>
                </emma:interpretation>
                <emma:interpretation id="interp18" emma:lang="en-US" emma:confidence="0">
                  <emma:literal>w</emma:literal>
                </emma:interpretation>
                <emma:interpretation id="interp19" emma:lang="en-US" emma:confidence="0">
                  <emma:literal>3</emma:literal>
                </emma:interpretation>
              </emma:one-of>
            </emma:emma>
          </inkml:annotationXML>
          <inkml:trace contextRef="#ctx0" brushRef="#br0" timeOffset="13220">5685 2395 16384</inkml:trace>
        </inkml:traceGroup>
      </inkml:traceGroup>
    </inkml:traceGroup>
  </inkml:traceGroup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6-07-14T21:07:54.106"/>
    </inkml:context>
    <inkml:brush xml:id="br0">
      <inkml:brushProperty name="width" value="0.10583" units="cm"/>
      <inkml:brushProperty name="height" value="0.10583" units="cm"/>
      <inkml:brushProperty name="ignorePressure" value="1"/>
    </inkml:brush>
  </inkml:definitions>
  <inkml:trace contextRef="#ctx0" brushRef="#br0">3710 2205 16384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6-07-14T21:07:55.380"/>
    </inkml:context>
    <inkml:brush xml:id="br0">
      <inkml:brushProperty name="width" value="0.10583" units="cm"/>
      <inkml:brushProperty name="height" value="0.10583" units="cm"/>
      <inkml:brushProperty name="ignorePressure" value="1"/>
    </inkml:brush>
  </inkml:definitions>
  <inkml:trace contextRef="#ctx0" brushRef="#br0">3753 2393 16384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6-07-14T21:08:15.010"/>
    </inkml:context>
    <inkml:brush xml:id="br0">
      <inkml:brushProperty name="width" value="0.10583" units="cm"/>
      <inkml:brushProperty name="height" value="0.10583" units="cm"/>
      <inkml:brushProperty name="ignorePressure" value="1"/>
    </inkml:brush>
  </inkml:definitions>
  <inkml:trace contextRef="#ctx0" brushRef="#br0">2919 2342 16384</inkml:trace>
  <inkml:trace contextRef="#ctx0" brushRef="#br0" timeOffset="1">3277 2447 16384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6-07-14T21:08:15.012"/>
    </inkml:context>
    <inkml:brush xml:id="br0">
      <inkml:brushProperty name="width" value="0.10583" units="cm"/>
      <inkml:brushProperty name="height" value="0.10583" units="cm"/>
      <inkml:brushProperty name="ignorePressure" value="1"/>
    </inkml:brush>
  </inkml:definitions>
  <inkml:trace contextRef="#ctx0" brushRef="#br0">2966 2393 16384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36082B0-12AC-4DB2-BC67-12F62F7B6D63}" type="datetimeFigureOut">
              <a:rPr lang="en-US" smtClean="0"/>
              <a:t>2016-07-19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3B349C1-C4F3-45BB-88A0-BA575D8E71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40840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B349C1-C4F3-45BB-88A0-BA575D8E71B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253412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/>
              <a:t>Devel</a:t>
            </a:r>
            <a:r>
              <a:rPr lang="en-US" dirty="0"/>
              <a:t> bench suite is serious barrier to entry &lt;- </a:t>
            </a:r>
            <a:r>
              <a:rPr lang="en-US" dirty="0" err="1"/>
              <a:t>vol</a:t>
            </a:r>
            <a:r>
              <a:rPr lang="en-US" dirty="0"/>
              <a:t> up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B349C1-C4F3-45BB-88A0-BA575D8E71B5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49811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B349C1-C4F3-45BB-88A0-BA575D8E71B5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241533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B349C1-C4F3-45BB-88A0-BA575D8E71B5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099439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0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B349C1-C4F3-45BB-88A0-BA575D8E71B5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050742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B349C1-C4F3-45BB-88A0-BA575D8E71B5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683394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B349C1-C4F3-45BB-88A0-BA575D8E71B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824412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Mention </a:t>
            </a:r>
            <a:r>
              <a:rPr lang="en-US" dirty="0" err="1"/>
              <a:t>FPBench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B349C1-C4F3-45BB-88A0-BA575D8E71B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93347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B349C1-C4F3-45BB-88A0-BA575D8E71B5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998638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aseline="0" dirty="0"/>
              <a:t>Shine a light on cooperation as well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B349C1-C4F3-45BB-88A0-BA575D8E71B5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821967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B349C1-C4F3-45BB-88A0-BA575D8E71B5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002262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B349C1-C4F3-45BB-88A0-BA575D8E71B5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602634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B349C1-C4F3-45BB-88A0-BA575D8E71B5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01765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B349C1-C4F3-45BB-88A0-BA575D8E71B5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8967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2DB0E7-BF63-410E-94D1-D1003142569B}" type="datetime1">
              <a:rPr lang="en-US" smtClean="0"/>
              <a:t>2016-07-19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D19E8F-C699-4FC9-B41A-A8A78567B1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58721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1E1DCE-B22E-4F01-8261-3ABF298D62E6}" type="datetime1">
              <a:rPr lang="en-US" smtClean="0"/>
              <a:t>2016-07-19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D19E8F-C699-4FC9-B41A-A8A78567B1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9905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A46CBC-FA38-4932-917A-7EBFE8BFEEFB}" type="datetime1">
              <a:rPr lang="en-US" smtClean="0"/>
              <a:t>2016-07-19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D19E8F-C699-4FC9-B41A-A8A78567B1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90269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827B14-0632-442D-850C-C877AB15CAC3}" type="datetime1">
              <a:rPr lang="en-US" smtClean="0"/>
              <a:t>2016-07-19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D19E8F-C699-4FC9-B41A-A8A78567B1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05942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17586B-98B9-45EA-9C4B-C41509720F83}" type="datetime1">
              <a:rPr lang="en-US" smtClean="0"/>
              <a:t>2016-07-19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D19E8F-C699-4FC9-B41A-A8A78567B1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21702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BFA57D-7870-41BA-B97E-E206EEB4E117}" type="datetime1">
              <a:rPr lang="en-US" smtClean="0"/>
              <a:t>2016-07-19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D19E8F-C699-4FC9-B41A-A8A78567B1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52386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076A27-4A49-4914-96FD-08B821CE194A}" type="datetime1">
              <a:rPr lang="en-US" smtClean="0"/>
              <a:t>2016-07-19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D19E8F-C699-4FC9-B41A-A8A78567B1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03108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386EA8-F369-4AB0-926D-DFDC5BF20895}" type="datetime1">
              <a:rPr lang="en-US" smtClean="0"/>
              <a:t>2016-07-19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D19E8F-C699-4FC9-B41A-A8A78567B1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72838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C2B32D-A2B7-4628-89B4-0A0A30920430}" type="datetime1">
              <a:rPr lang="en-US" smtClean="0"/>
              <a:t>2016-07-19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D19E8F-C699-4FC9-B41A-A8A78567B1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24138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0C02AA-56CC-40D3-92D2-0B709CE29101}" type="datetime1">
              <a:rPr lang="en-US" smtClean="0"/>
              <a:t>2016-07-19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D19E8F-C699-4FC9-B41A-A8A78567B1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84765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BF4B04-971C-48FE-9C4B-7516DFCA38F3}" type="datetime1">
              <a:rPr lang="en-US" smtClean="0"/>
              <a:t>2016-07-19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D19E8F-C699-4FC9-B41A-A8A78567B1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07081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6410C5-F308-4CCC-98D5-BF9E1D5E21AB}" type="datetime1">
              <a:rPr lang="en-US" smtClean="0"/>
              <a:t>2016-07-19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D19E8F-C699-4FC9-B41A-A8A78567B1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465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customXml" Target="../ink/ink6.xml"/><Relationship Id="rId13" Type="http://schemas.openxmlformats.org/officeDocument/2006/relationships/customXml" Target="../ink/ink11.xml"/><Relationship Id="rId18" Type="http://schemas.openxmlformats.org/officeDocument/2006/relationships/customXml" Target="../ink/ink16.xml"/><Relationship Id="rId26" Type="http://schemas.openxmlformats.org/officeDocument/2006/relationships/customXml" Target="../ink/ink24.xml"/><Relationship Id="rId39" Type="http://schemas.openxmlformats.org/officeDocument/2006/relationships/customXml" Target="../ink/ink37.xml"/><Relationship Id="rId3" Type="http://schemas.openxmlformats.org/officeDocument/2006/relationships/customXml" Target="../ink/ink1.xml"/><Relationship Id="rId21" Type="http://schemas.openxmlformats.org/officeDocument/2006/relationships/customXml" Target="../ink/ink19.xml"/><Relationship Id="rId34" Type="http://schemas.openxmlformats.org/officeDocument/2006/relationships/customXml" Target="../ink/ink32.xml"/><Relationship Id="rId42" Type="http://schemas.openxmlformats.org/officeDocument/2006/relationships/customXml" Target="../ink/ink40.xml"/><Relationship Id="rId7" Type="http://schemas.openxmlformats.org/officeDocument/2006/relationships/customXml" Target="../ink/ink5.xml"/><Relationship Id="rId12" Type="http://schemas.openxmlformats.org/officeDocument/2006/relationships/customXml" Target="../ink/ink10.xml"/><Relationship Id="rId17" Type="http://schemas.openxmlformats.org/officeDocument/2006/relationships/customXml" Target="../ink/ink15.xml"/><Relationship Id="rId25" Type="http://schemas.openxmlformats.org/officeDocument/2006/relationships/customXml" Target="../ink/ink23.xml"/><Relationship Id="rId33" Type="http://schemas.openxmlformats.org/officeDocument/2006/relationships/customXml" Target="../ink/ink31.xml"/><Relationship Id="rId38" Type="http://schemas.openxmlformats.org/officeDocument/2006/relationships/customXml" Target="../ink/ink36.xml"/><Relationship Id="rId46" Type="http://schemas.openxmlformats.org/officeDocument/2006/relationships/customXml" Target="../ink/ink44.xml"/><Relationship Id="rId2" Type="http://schemas.openxmlformats.org/officeDocument/2006/relationships/notesSlide" Target="../notesSlides/notesSlide13.xml"/><Relationship Id="rId16" Type="http://schemas.openxmlformats.org/officeDocument/2006/relationships/customXml" Target="../ink/ink14.xml"/><Relationship Id="rId20" Type="http://schemas.openxmlformats.org/officeDocument/2006/relationships/customXml" Target="../ink/ink18.xml"/><Relationship Id="rId29" Type="http://schemas.openxmlformats.org/officeDocument/2006/relationships/customXml" Target="../ink/ink27.xml"/><Relationship Id="rId41" Type="http://schemas.openxmlformats.org/officeDocument/2006/relationships/customXml" Target="../ink/ink39.xml"/><Relationship Id="rId1" Type="http://schemas.openxmlformats.org/officeDocument/2006/relationships/slideLayout" Target="../slideLayouts/slideLayout2.xml"/><Relationship Id="rId6" Type="http://schemas.openxmlformats.org/officeDocument/2006/relationships/customXml" Target="../ink/ink4.xml"/><Relationship Id="rId11" Type="http://schemas.openxmlformats.org/officeDocument/2006/relationships/customXml" Target="../ink/ink9.xml"/><Relationship Id="rId24" Type="http://schemas.openxmlformats.org/officeDocument/2006/relationships/customXml" Target="../ink/ink22.xml"/><Relationship Id="rId32" Type="http://schemas.openxmlformats.org/officeDocument/2006/relationships/customXml" Target="../ink/ink30.xml"/><Relationship Id="rId37" Type="http://schemas.openxmlformats.org/officeDocument/2006/relationships/customXml" Target="../ink/ink35.xml"/><Relationship Id="rId40" Type="http://schemas.openxmlformats.org/officeDocument/2006/relationships/customXml" Target="../ink/ink38.xml"/><Relationship Id="rId45" Type="http://schemas.openxmlformats.org/officeDocument/2006/relationships/customXml" Target="../ink/ink43.xml"/><Relationship Id="rId5" Type="http://schemas.openxmlformats.org/officeDocument/2006/relationships/customXml" Target="../ink/ink3.xml"/><Relationship Id="rId15" Type="http://schemas.openxmlformats.org/officeDocument/2006/relationships/customXml" Target="../ink/ink13.xml"/><Relationship Id="rId23" Type="http://schemas.openxmlformats.org/officeDocument/2006/relationships/customXml" Target="../ink/ink21.xml"/><Relationship Id="rId28" Type="http://schemas.openxmlformats.org/officeDocument/2006/relationships/customXml" Target="../ink/ink26.xml"/><Relationship Id="rId36" Type="http://schemas.openxmlformats.org/officeDocument/2006/relationships/customXml" Target="../ink/ink34.xml"/><Relationship Id="rId10" Type="http://schemas.openxmlformats.org/officeDocument/2006/relationships/customXml" Target="../ink/ink8.xml"/><Relationship Id="rId19" Type="http://schemas.openxmlformats.org/officeDocument/2006/relationships/customXml" Target="../ink/ink17.xml"/><Relationship Id="rId31" Type="http://schemas.openxmlformats.org/officeDocument/2006/relationships/customXml" Target="../ink/ink29.xml"/><Relationship Id="rId44" Type="http://schemas.openxmlformats.org/officeDocument/2006/relationships/customXml" Target="../ink/ink42.xml"/><Relationship Id="rId4" Type="http://schemas.openxmlformats.org/officeDocument/2006/relationships/customXml" Target="../ink/ink2.xml"/><Relationship Id="rId9" Type="http://schemas.openxmlformats.org/officeDocument/2006/relationships/customXml" Target="../ink/ink7.xml"/><Relationship Id="rId14" Type="http://schemas.openxmlformats.org/officeDocument/2006/relationships/customXml" Target="../ink/ink12.xml"/><Relationship Id="rId22" Type="http://schemas.openxmlformats.org/officeDocument/2006/relationships/customXml" Target="../ink/ink20.xml"/><Relationship Id="rId27" Type="http://schemas.openxmlformats.org/officeDocument/2006/relationships/customXml" Target="../ink/ink25.xml"/><Relationship Id="rId30" Type="http://schemas.openxmlformats.org/officeDocument/2006/relationships/customXml" Target="../ink/ink28.xml"/><Relationship Id="rId35" Type="http://schemas.openxmlformats.org/officeDocument/2006/relationships/customXml" Target="../ink/ink33.xml"/><Relationship Id="rId43" Type="http://schemas.openxmlformats.org/officeDocument/2006/relationships/customXml" Target="../ink/ink4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://fpbench.org/" TargetMode="Externa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fpbench.org/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523648"/>
            <a:ext cx="7772400" cy="2387600"/>
          </a:xfrm>
        </p:spPr>
        <p:txBody>
          <a:bodyPr>
            <a:normAutofit/>
          </a:bodyPr>
          <a:lstStyle/>
          <a:p>
            <a:r>
              <a:rPr lang="en-US" sz="4800" dirty="0"/>
              <a:t>Toward a Standard </a:t>
            </a:r>
            <a:br>
              <a:rPr lang="en-US" sz="4800" dirty="0"/>
            </a:br>
            <a:r>
              <a:rPr lang="en-US" sz="4800" dirty="0"/>
              <a:t>Benchmark Format and Suite </a:t>
            </a:r>
            <a:br>
              <a:rPr lang="en-US" sz="4800" dirty="0"/>
            </a:br>
            <a:r>
              <a:rPr lang="en-US" sz="4800" dirty="0"/>
              <a:t>for Floating-Point Analysis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5630865"/>
            <a:ext cx="6858000" cy="725486"/>
          </a:xfrm>
        </p:spPr>
        <p:txBody>
          <a:bodyPr>
            <a:normAutofit/>
          </a:bodyPr>
          <a:lstStyle/>
          <a:p>
            <a:r>
              <a:rPr lang="en-US" sz="2000" dirty="0" err="1"/>
              <a:t>Nasrine</a:t>
            </a:r>
            <a:r>
              <a:rPr lang="en-US" sz="2000" dirty="0"/>
              <a:t> </a:t>
            </a:r>
            <a:r>
              <a:rPr lang="en-US" sz="2000" dirty="0" err="1"/>
              <a:t>Damouche</a:t>
            </a:r>
            <a:r>
              <a:rPr lang="en-US" sz="2000" dirty="0"/>
              <a:t>, </a:t>
            </a:r>
            <a:r>
              <a:rPr lang="en-US" sz="2000" dirty="0" err="1"/>
              <a:t>Matthieu</a:t>
            </a:r>
            <a:r>
              <a:rPr lang="en-US" sz="2000" dirty="0"/>
              <a:t> Martel, </a:t>
            </a:r>
            <a:r>
              <a:rPr lang="en-US" sz="2000" b="1" dirty="0"/>
              <a:t>Pavel Panchekha</a:t>
            </a:r>
            <a:r>
              <a:rPr lang="en-US" sz="2000" dirty="0"/>
              <a:t>, </a:t>
            </a:r>
            <a:br>
              <a:rPr lang="en-US" sz="2000" dirty="0"/>
            </a:br>
            <a:r>
              <a:rPr lang="en-US" sz="2000" dirty="0"/>
              <a:t>Chen </a:t>
            </a:r>
            <a:r>
              <a:rPr lang="en-US" sz="2000" dirty="0" err="1"/>
              <a:t>Qiu</a:t>
            </a:r>
            <a:r>
              <a:rPr lang="en-US" sz="2000" dirty="0"/>
              <a:t>, Alexander Sanchez-Stern, Zachary </a:t>
            </a:r>
            <a:r>
              <a:rPr lang="en-US" sz="2000" dirty="0" err="1"/>
              <a:t>Tatlock</a:t>
            </a:r>
            <a:r>
              <a:rPr lang="en-US" sz="2000" dirty="0"/>
              <a:t>.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19500" y="3318556"/>
            <a:ext cx="1905000" cy="190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340283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1579124" y="3689848"/>
            <a:ext cx="5236049" cy="19159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68580" tIns="34290" rIns="68580" bIns="34290" numCol="1" anchor="t" anchorCtr="0" compatLnSpc="1">
            <a:prstTxWarp prst="textNoShape">
              <a:avLst/>
            </a:prstTxWarp>
            <a:spAutoFit/>
          </a:bodyPr>
          <a:lstStyle/>
          <a:p>
            <a:pPr defTabSz="6858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>
                <a:latin typeface="Consolas" panose="020B0609020204030204" pitchFamily="49" charset="0"/>
              </a:rPr>
              <a:t>(</a:t>
            </a:r>
            <a:r>
              <a:rPr lang="en-US" altLang="en-US" sz="2400" dirty="0" err="1">
                <a:latin typeface="Consolas" panose="020B0609020204030204" pitchFamily="49" charset="0"/>
              </a:rPr>
              <a:t>FPCore</a:t>
            </a:r>
            <a:r>
              <a:rPr lang="en-US" altLang="en-US" sz="2400" dirty="0">
                <a:latin typeface="Consolas" panose="020B0609020204030204" pitchFamily="49" charset="0"/>
              </a:rPr>
              <a:t> (x)</a:t>
            </a:r>
          </a:p>
          <a:p>
            <a:pPr defTabSz="6858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>
                <a:latin typeface="Consolas" panose="020B0609020204030204" pitchFamily="49" charset="0"/>
              </a:rPr>
              <a:t>  :name “</a:t>
            </a:r>
            <a:r>
              <a:rPr lang="en-US" altLang="en-US" sz="2400" dirty="0" err="1">
                <a:latin typeface="Consolas" panose="020B0609020204030204" pitchFamily="49" charset="0"/>
              </a:rPr>
              <a:t>Sqrt</a:t>
            </a:r>
            <a:r>
              <a:rPr lang="en-US" altLang="en-US" sz="2400" dirty="0">
                <a:latin typeface="Consolas" panose="020B0609020204030204" pitchFamily="49" charset="0"/>
              </a:rPr>
              <a:t> Difference”</a:t>
            </a:r>
          </a:p>
          <a:p>
            <a:pPr defTabSz="6858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>
                <a:latin typeface="Consolas" panose="020B0609020204030204" pitchFamily="49" charset="0"/>
              </a:rPr>
              <a:t>  :cite (hamming-87)</a:t>
            </a:r>
          </a:p>
          <a:p>
            <a:pPr defTabSz="6858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>
                <a:latin typeface="Consolas" panose="020B0609020204030204" pitchFamily="49" charset="0"/>
              </a:rPr>
              <a:t>  :pre (&gt; x 0)</a:t>
            </a:r>
          </a:p>
          <a:p>
            <a:pPr defTabSz="6858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>
                <a:latin typeface="Consolas" panose="020B0609020204030204" pitchFamily="49" charset="0"/>
              </a:rPr>
              <a:t>  (- (</a:t>
            </a:r>
            <a:r>
              <a:rPr lang="en-US" altLang="en-US" sz="2400" dirty="0" err="1">
                <a:latin typeface="Consolas" panose="020B0609020204030204" pitchFamily="49" charset="0"/>
              </a:rPr>
              <a:t>sqrt</a:t>
            </a:r>
            <a:r>
              <a:rPr lang="en-US" altLang="en-US" sz="2400" dirty="0">
                <a:latin typeface="Consolas" panose="020B0609020204030204" pitchFamily="49" charset="0"/>
              </a:rPr>
              <a:t> (+ x 1)) (</a:t>
            </a:r>
            <a:r>
              <a:rPr lang="en-US" altLang="en-US" sz="2400" dirty="0" err="1">
                <a:latin typeface="Consolas" panose="020B0609020204030204" pitchFamily="49" charset="0"/>
              </a:rPr>
              <a:t>sqrt</a:t>
            </a:r>
            <a:r>
              <a:rPr lang="en-US" altLang="en-US" sz="2400" dirty="0">
                <a:latin typeface="Consolas" panose="020B0609020204030204" pitchFamily="49" charset="0"/>
              </a:rPr>
              <a:t> x)))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3280172" y="2241460"/>
                <a:ext cx="2583656" cy="61933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degHide m:val="on"/>
                          <m:ctrlPr>
                            <a:rPr lang="en-US" sz="3600" i="1" smtClean="0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360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n-US" sz="3600" i="1" smtClean="0">
                              <a:latin typeface="Cambria Math" panose="02040503050406030204" pitchFamily="18" charset="0"/>
                            </a:rPr>
                            <m:t>+1</m:t>
                          </m:r>
                        </m:e>
                      </m:rad>
                      <m:r>
                        <a:rPr lang="en-US" sz="3600" i="1" smtClean="0">
                          <a:latin typeface="Cambria Math" panose="02040503050406030204" pitchFamily="18" charset="0"/>
                        </a:rPr>
                        <m:t>−</m:t>
                      </m:r>
                      <m:rad>
                        <m:radPr>
                          <m:degHide m:val="on"/>
                          <m:ctrlPr>
                            <a:rPr lang="en-US" sz="3600" i="1" smtClean="0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360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rad>
                    </m:oMath>
                  </m:oMathPara>
                </a14:m>
                <a:endParaRPr lang="en-US" sz="3600" dirty="0"/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80172" y="2241460"/>
                <a:ext cx="2583656" cy="619337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Rounded Rectangular Callout 7"/>
          <p:cNvSpPr/>
          <p:nvPr/>
        </p:nvSpPr>
        <p:spPr>
          <a:xfrm>
            <a:off x="3994597" y="3502892"/>
            <a:ext cx="1346029" cy="373912"/>
          </a:xfrm>
          <a:prstGeom prst="wedgeRoundRectCallout">
            <a:avLst>
              <a:gd name="adj1" fmla="val -20785"/>
              <a:gd name="adj2" fmla="val 106064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Metadata</a:t>
            </a:r>
          </a:p>
        </p:txBody>
      </p:sp>
      <p:sp>
        <p:nvSpPr>
          <p:cNvPr id="9" name="Rounded Rectangular Callout 8"/>
          <p:cNvSpPr/>
          <p:nvPr/>
        </p:nvSpPr>
        <p:spPr>
          <a:xfrm>
            <a:off x="3021496" y="5418801"/>
            <a:ext cx="1630017" cy="373912"/>
          </a:xfrm>
          <a:prstGeom prst="wedgeRoundRectCallout">
            <a:avLst>
              <a:gd name="adj1" fmla="val -20785"/>
              <a:gd name="adj2" fmla="val -113676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Preconditions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71853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339751" y="1029277"/>
            <a:ext cx="8464497" cy="48705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68580" tIns="34290" rIns="68580" bIns="34290" numCol="1" anchor="t" anchorCtr="0" compatLnSpc="1">
            <a:prstTxWarp prst="textNoShape">
              <a:avLst/>
            </a:prstTxWarp>
            <a:spAutoFit/>
          </a:bodyPr>
          <a:lstStyle/>
          <a:p>
            <a:pPr defTabSz="6858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>
                <a:latin typeface="Consolas" panose="020B0609020204030204" pitchFamily="49" charset="0"/>
              </a:rPr>
              <a:t>(</a:t>
            </a:r>
            <a:r>
              <a:rPr lang="en-US" altLang="en-US" sz="2400" dirty="0" err="1">
                <a:latin typeface="Consolas" panose="020B0609020204030204" pitchFamily="49" charset="0"/>
              </a:rPr>
              <a:t>FPCore</a:t>
            </a:r>
            <a:r>
              <a:rPr lang="en-US" altLang="en-US" sz="2400" dirty="0">
                <a:latin typeface="Consolas" panose="020B0609020204030204" pitchFamily="49" charset="0"/>
              </a:rPr>
              <a:t> (x0)</a:t>
            </a:r>
          </a:p>
          <a:p>
            <a:pPr defTabSz="6858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>
                <a:latin typeface="Consolas" panose="020B0609020204030204" pitchFamily="49" charset="0"/>
              </a:rPr>
              <a:t>  :name “Sine Newton”</a:t>
            </a:r>
          </a:p>
          <a:p>
            <a:pPr defTabSz="6858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>
                <a:latin typeface="Consolas" panose="020B0609020204030204" pitchFamily="49" charset="0"/>
              </a:rPr>
              <a:t>  :cite (darulova-kuncak-2014)</a:t>
            </a:r>
          </a:p>
          <a:p>
            <a:pPr defTabSz="6858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>
                <a:latin typeface="Consolas" panose="020B0609020204030204" pitchFamily="49" charset="0"/>
              </a:rPr>
              <a:t>  :pre (&lt; (abs x0) 1)</a:t>
            </a:r>
          </a:p>
          <a:p>
            <a:pPr defTabSz="6858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>
                <a:latin typeface="Consolas" panose="020B0609020204030204" pitchFamily="49" charset="0"/>
              </a:rPr>
              <a:t>  (while (&lt; </a:t>
            </a:r>
            <a:r>
              <a:rPr lang="en-US" altLang="en-US" sz="2400" dirty="0" err="1">
                <a:latin typeface="Consolas" panose="020B0609020204030204" pitchFamily="49" charset="0"/>
              </a:rPr>
              <a:t>i</a:t>
            </a:r>
            <a:r>
              <a:rPr lang="en-US" altLang="en-US" sz="2400" dirty="0">
                <a:latin typeface="Consolas" panose="020B0609020204030204" pitchFamily="49" charset="0"/>
              </a:rPr>
              <a:t> 10)</a:t>
            </a:r>
          </a:p>
          <a:p>
            <a:pPr defTabSz="6858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>
                <a:latin typeface="Consolas" panose="020B0609020204030204" pitchFamily="49" charset="0"/>
              </a:rPr>
              <a:t>    ([</a:t>
            </a:r>
            <a:r>
              <a:rPr lang="en-US" altLang="en-US" sz="2400" dirty="0" err="1">
                <a:latin typeface="Consolas" panose="020B0609020204030204" pitchFamily="49" charset="0"/>
              </a:rPr>
              <a:t>i</a:t>
            </a:r>
            <a:r>
              <a:rPr lang="en-US" altLang="en-US" sz="2400" dirty="0">
                <a:latin typeface="Consolas" panose="020B0609020204030204" pitchFamily="49" charset="0"/>
              </a:rPr>
              <a:t> 0 (+ </a:t>
            </a:r>
            <a:r>
              <a:rPr lang="en-US" altLang="en-US" sz="2400" dirty="0" err="1">
                <a:latin typeface="Consolas" panose="020B0609020204030204" pitchFamily="49" charset="0"/>
              </a:rPr>
              <a:t>i</a:t>
            </a:r>
            <a:r>
              <a:rPr lang="en-US" altLang="en-US" sz="2400" dirty="0">
                <a:latin typeface="Consolas" panose="020B0609020204030204" pitchFamily="49" charset="0"/>
              </a:rPr>
              <a:t> 1)]</a:t>
            </a:r>
          </a:p>
          <a:p>
            <a:pPr defTabSz="6858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>
                <a:latin typeface="Consolas" panose="020B0609020204030204" pitchFamily="49" charset="0"/>
              </a:rPr>
              <a:t>     [x x0 (- x (/ (+ (+ (- x (/ (pow x 3) 6.0))</a:t>
            </a:r>
          </a:p>
          <a:p>
            <a:pPr defTabSz="6858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>
                <a:latin typeface="Consolas" panose="020B0609020204030204" pitchFamily="49" charset="0"/>
              </a:rPr>
              <a:t>                         (/ (pow x 5) 120.0))</a:t>
            </a:r>
          </a:p>
          <a:p>
            <a:pPr defTabSz="6858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>
                <a:latin typeface="Consolas" panose="020B0609020204030204" pitchFamily="49" charset="0"/>
              </a:rPr>
              <a:t>                         (/ (pow x 7) 5040.0))</a:t>
            </a:r>
          </a:p>
          <a:p>
            <a:pPr defTabSz="6858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>
                <a:latin typeface="Consolas" panose="020B0609020204030204" pitchFamily="49" charset="0"/>
              </a:rPr>
              <a:t>                   (+ (+ (- 1.0 (/ (* x x) 2.0))</a:t>
            </a:r>
          </a:p>
          <a:p>
            <a:pPr defTabSz="6858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>
                <a:latin typeface="Consolas" panose="020B0609020204030204" pitchFamily="49" charset="0"/>
              </a:rPr>
              <a:t>                         (/ (pow x 4) 24.0))</a:t>
            </a:r>
          </a:p>
          <a:p>
            <a:pPr defTabSz="6858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>
                <a:latin typeface="Consolas" panose="020B0609020204030204" pitchFamily="49" charset="0"/>
              </a:rPr>
              <a:t>                         (/ (pow x 6) 720.0))))])</a:t>
            </a:r>
          </a:p>
          <a:p>
            <a:pPr defTabSz="6858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>
                <a:latin typeface="Consolas" panose="020B0609020204030204" pitchFamily="49" charset="0"/>
              </a:rPr>
              <a:t>    x))</a:t>
            </a:r>
          </a:p>
        </p:txBody>
      </p:sp>
      <p:sp>
        <p:nvSpPr>
          <p:cNvPr id="12" name="Rounded Rectangular Callout 11"/>
          <p:cNvSpPr/>
          <p:nvPr/>
        </p:nvSpPr>
        <p:spPr>
          <a:xfrm>
            <a:off x="2139292" y="3211343"/>
            <a:ext cx="1346029" cy="373912"/>
          </a:xfrm>
          <a:prstGeom prst="wedgeRoundRectCallout">
            <a:avLst>
              <a:gd name="adj1" fmla="val -20785"/>
              <a:gd name="adj2" fmla="val -124309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Loops</a:t>
            </a:r>
          </a:p>
        </p:txBody>
      </p:sp>
      <p:sp>
        <p:nvSpPr>
          <p:cNvPr id="16" name="Rounded Rectangular Callout 15"/>
          <p:cNvSpPr/>
          <p:nvPr/>
        </p:nvSpPr>
        <p:spPr>
          <a:xfrm>
            <a:off x="4885011" y="5722307"/>
            <a:ext cx="2325795" cy="355068"/>
          </a:xfrm>
          <a:prstGeom prst="wedgeRoundRectCallout">
            <a:avLst>
              <a:gd name="adj1" fmla="val -21769"/>
              <a:gd name="adj2" fmla="val -120765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Common functions</a:t>
            </a:r>
          </a:p>
        </p:txBody>
      </p:sp>
    </p:spTree>
    <p:extLst>
      <p:ext uri="{BB962C8B-B14F-4D97-AF65-F5344CB8AC3E}">
        <p14:creationId xmlns:p14="http://schemas.microsoft.com/office/powerpoint/2010/main" val="24489141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6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622654" y="430615"/>
            <a:ext cx="7886700" cy="994172"/>
          </a:xfrm>
        </p:spPr>
        <p:txBody>
          <a:bodyPr/>
          <a:lstStyle/>
          <a:p>
            <a:r>
              <a:rPr lang="en-US" dirty="0" err="1"/>
              <a:t>FPCore</a:t>
            </a:r>
            <a:r>
              <a:rPr lang="en-US" dirty="0"/>
              <a:t> common format</a:t>
            </a:r>
          </a:p>
        </p:txBody>
      </p:sp>
      <p:sp>
        <p:nvSpPr>
          <p:cNvPr id="6" name="Rounded Rectangle 5"/>
          <p:cNvSpPr/>
          <p:nvPr/>
        </p:nvSpPr>
        <p:spPr>
          <a:xfrm>
            <a:off x="1278007" y="3366541"/>
            <a:ext cx="2364581" cy="1135856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dirty="0"/>
              <a:t>Expressive</a:t>
            </a:r>
          </a:p>
        </p:txBody>
      </p:sp>
      <p:sp>
        <p:nvSpPr>
          <p:cNvPr id="7" name="Rounded Rectangle 6"/>
          <p:cNvSpPr/>
          <p:nvPr/>
        </p:nvSpPr>
        <p:spPr>
          <a:xfrm>
            <a:off x="1278006" y="5051024"/>
            <a:ext cx="2364581" cy="1135856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dirty="0"/>
              <a:t>Extensible</a:t>
            </a:r>
          </a:p>
        </p:txBody>
      </p:sp>
      <p:sp>
        <p:nvSpPr>
          <p:cNvPr id="8" name="Rounded Rectangle 7"/>
          <p:cNvSpPr/>
          <p:nvPr/>
        </p:nvSpPr>
        <p:spPr>
          <a:xfrm>
            <a:off x="1278008" y="1682058"/>
            <a:ext cx="2364581" cy="1135856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dirty="0"/>
              <a:t>Simple to use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4327682" y="1742154"/>
            <a:ext cx="2666949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S-expression syntax</a:t>
            </a:r>
          </a:p>
          <a:p>
            <a:r>
              <a:rPr lang="en-US" sz="2000" dirty="0"/>
              <a:t>Purely functional</a:t>
            </a:r>
          </a:p>
          <a:p>
            <a:r>
              <a:rPr lang="en-US" sz="2000" dirty="0"/>
              <a:t>No control flow analysis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327682" y="3426637"/>
            <a:ext cx="256640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All C, Fortran functions</a:t>
            </a:r>
            <a:br>
              <a:rPr lang="en-US" sz="2000" dirty="0"/>
            </a:br>
            <a:r>
              <a:rPr lang="en-US" sz="2000" dirty="0"/>
              <a:t>Loops, conditionals</a:t>
            </a:r>
          </a:p>
          <a:p>
            <a:r>
              <a:rPr lang="en-US" sz="2000" dirty="0"/>
              <a:t>Tools support parts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327682" y="5111120"/>
            <a:ext cx="2558970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Metadata properties</a:t>
            </a:r>
          </a:p>
          <a:p>
            <a:r>
              <a:rPr lang="en-US" sz="2000" dirty="0"/>
              <a:t>Tool-specific metadata</a:t>
            </a:r>
          </a:p>
          <a:p>
            <a:r>
              <a:rPr lang="en-US" sz="2000" dirty="0"/>
              <a:t>Input or output format</a:t>
            </a:r>
          </a:p>
        </p:txBody>
      </p:sp>
      <p:grpSp>
        <p:nvGrpSpPr>
          <p:cNvPr id="13" name="Group 12"/>
          <p:cNvGrpSpPr/>
          <p:nvPr/>
        </p:nvGrpSpPr>
        <p:grpSpPr>
          <a:xfrm>
            <a:off x="6994631" y="2249986"/>
            <a:ext cx="1924081" cy="1915315"/>
            <a:chOff x="6994631" y="2249986"/>
            <a:chExt cx="1924081" cy="1915315"/>
          </a:xfrm>
        </p:grpSpPr>
        <p:sp>
          <p:nvSpPr>
            <p:cNvPr id="3" name="TextBox 2"/>
            <p:cNvSpPr txBox="1"/>
            <p:nvPr/>
          </p:nvSpPr>
          <p:spPr>
            <a:xfrm>
              <a:off x="7354955" y="2964972"/>
              <a:ext cx="1563757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rgbClr val="C00000"/>
                  </a:solidFill>
                  <a:latin typeface="+mj-lt"/>
                </a:rPr>
                <a:t>Generate from higher-level, imperative </a:t>
              </a:r>
              <a:r>
                <a:rPr lang="en-US" dirty="0" err="1">
                  <a:solidFill>
                    <a:srgbClr val="C00000"/>
                  </a:solidFill>
                  <a:latin typeface="+mj-lt"/>
                </a:rPr>
                <a:t>FPImp</a:t>
              </a:r>
              <a:r>
                <a:rPr lang="en-US" dirty="0">
                  <a:solidFill>
                    <a:srgbClr val="C00000"/>
                  </a:solidFill>
                  <a:latin typeface="+mj-lt"/>
                </a:rPr>
                <a:t> lang.</a:t>
              </a:r>
            </a:p>
          </p:txBody>
        </p:sp>
        <p:cxnSp>
          <p:nvCxnSpPr>
            <p:cNvPr id="12" name="Curved Connector 11"/>
            <p:cNvCxnSpPr>
              <a:stCxn id="3" idx="0"/>
              <a:endCxn id="2" idx="3"/>
            </p:cNvCxnSpPr>
            <p:nvPr/>
          </p:nvCxnSpPr>
          <p:spPr>
            <a:xfrm rot="16200000" flipV="1">
              <a:off x="7208240" y="2036377"/>
              <a:ext cx="714986" cy="1142203"/>
            </a:xfrm>
            <a:prstGeom prst="curvedConnector2">
              <a:avLst/>
            </a:prstGeom>
            <a:ln w="38100">
              <a:solidFill>
                <a:srgbClr val="C00000"/>
              </a:solidFill>
              <a:tailEnd type="triangle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2073381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9" grpId="0"/>
      <p:bldP spid="1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ounded Rectangle 2"/>
          <p:cNvSpPr/>
          <p:nvPr/>
        </p:nvSpPr>
        <p:spPr>
          <a:xfrm>
            <a:off x="3479007" y="2661047"/>
            <a:ext cx="2364581" cy="1135856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100" dirty="0"/>
              <a:t>Benchmark suite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807243" y="2661048"/>
            <a:ext cx="2364581" cy="2749718"/>
            <a:chOff x="4638675" y="2405064"/>
            <a:chExt cx="3152775" cy="3666290"/>
          </a:xfrm>
        </p:grpSpPr>
        <p:sp>
          <p:nvSpPr>
            <p:cNvPr id="13" name="Rounded Rectangle 12"/>
            <p:cNvSpPr/>
            <p:nvPr/>
          </p:nvSpPr>
          <p:spPr>
            <a:xfrm>
              <a:off x="4638675" y="2405064"/>
              <a:ext cx="3152775" cy="1514475"/>
            </a:xfrm>
            <a:prstGeom prst="roundRect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100" dirty="0"/>
                <a:t>Common format</a:t>
              </a: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4927252" y="4286250"/>
              <a:ext cx="2834623" cy="178510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200000"/>
                </a:lnSpc>
              </a:pPr>
              <a:r>
                <a:rPr lang="en-US" sz="1350" dirty="0"/>
                <a:t>Simple to implement</a:t>
              </a:r>
            </a:p>
            <a:p>
              <a:pPr>
                <a:lnSpc>
                  <a:spcPct val="200000"/>
                </a:lnSpc>
              </a:pPr>
              <a:r>
                <a:rPr lang="en-US" sz="1350" dirty="0"/>
                <a:t>Covers all existing uses</a:t>
              </a:r>
            </a:p>
            <a:p>
              <a:pPr>
                <a:lnSpc>
                  <a:spcPct val="200000"/>
                </a:lnSpc>
              </a:pPr>
              <a:r>
                <a:rPr lang="en-US" sz="1350" dirty="0"/>
                <a:t>Simple to extend, specialize</a:t>
              </a:r>
            </a:p>
          </p:txBody>
        </p:sp>
      </p:grpSp>
      <p:sp>
        <p:nvSpPr>
          <p:cNvPr id="14" name="Rounded Rectangle 13"/>
          <p:cNvSpPr/>
          <p:nvPr/>
        </p:nvSpPr>
        <p:spPr>
          <a:xfrm>
            <a:off x="6150769" y="2661048"/>
            <a:ext cx="2364581" cy="1135856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100" dirty="0"/>
              <a:t>Named measures</a:t>
            </a:r>
          </a:p>
        </p:txBody>
      </p:sp>
      <p:sp>
        <p:nvSpPr>
          <p:cNvPr id="18" name="Rounded Rectangle 17"/>
          <p:cNvSpPr/>
          <p:nvPr/>
        </p:nvSpPr>
        <p:spPr>
          <a:xfrm>
            <a:off x="807243" y="1250158"/>
            <a:ext cx="7708107" cy="1135856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700" dirty="0" err="1"/>
              <a:t>FPBench</a:t>
            </a:r>
            <a:endParaRPr lang="en-US" sz="2700" dirty="0"/>
          </a:p>
        </p:txBody>
      </p:sp>
      <p:sp>
        <p:nvSpPr>
          <p:cNvPr id="2" name="8-Point Star 1"/>
          <p:cNvSpPr/>
          <p:nvPr/>
        </p:nvSpPr>
        <p:spPr>
          <a:xfrm>
            <a:off x="8043863" y="1871663"/>
            <a:ext cx="714375" cy="714375"/>
          </a:xfrm>
          <a:prstGeom prst="star8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l-GR" sz="2700" dirty="0"/>
              <a:t>β</a:t>
            </a:r>
            <a:endParaRPr lang="en-US" sz="2700" dirty="0"/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9604" y="1380945"/>
            <a:ext cx="874282" cy="8742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386905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ounded Rectangle 2"/>
          <p:cNvSpPr/>
          <p:nvPr/>
        </p:nvSpPr>
        <p:spPr>
          <a:xfrm>
            <a:off x="3479007" y="2661047"/>
            <a:ext cx="2364581" cy="1135856"/>
          </a:xfrm>
          <a:prstGeom prst="round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100" dirty="0"/>
              <a:t>Benchmark suite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807245" y="2661048"/>
            <a:ext cx="2364581" cy="2749718"/>
            <a:chOff x="4638675" y="2405064"/>
            <a:chExt cx="3152775" cy="3666290"/>
          </a:xfrm>
        </p:grpSpPr>
        <p:sp>
          <p:nvSpPr>
            <p:cNvPr id="13" name="Rounded Rectangle 12"/>
            <p:cNvSpPr/>
            <p:nvPr/>
          </p:nvSpPr>
          <p:spPr>
            <a:xfrm>
              <a:off x="4638675" y="2405064"/>
              <a:ext cx="3152775" cy="1514475"/>
            </a:xfrm>
            <a:prstGeom prst="round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100" dirty="0"/>
                <a:t>Common format</a:t>
              </a: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4927252" y="4286250"/>
              <a:ext cx="2834623" cy="178510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200000"/>
                </a:lnSpc>
              </a:pPr>
              <a:r>
                <a:rPr lang="en-US" sz="1350" dirty="0"/>
                <a:t>Simple to implement</a:t>
              </a:r>
            </a:p>
            <a:p>
              <a:pPr>
                <a:lnSpc>
                  <a:spcPct val="200000"/>
                </a:lnSpc>
              </a:pPr>
              <a:r>
                <a:rPr lang="en-US" sz="1350" dirty="0"/>
                <a:t>Covers all existing uses</a:t>
              </a:r>
            </a:p>
            <a:p>
              <a:pPr>
                <a:lnSpc>
                  <a:spcPct val="200000"/>
                </a:lnSpc>
              </a:pPr>
              <a:r>
                <a:rPr lang="en-US" sz="1350" dirty="0"/>
                <a:t>Simple to extend, specialize</a:t>
              </a:r>
            </a:p>
          </p:txBody>
        </p:sp>
      </p:grpSp>
      <p:sp>
        <p:nvSpPr>
          <p:cNvPr id="14" name="Rounded Rectangle 13"/>
          <p:cNvSpPr/>
          <p:nvPr/>
        </p:nvSpPr>
        <p:spPr>
          <a:xfrm>
            <a:off x="6150769" y="2661048"/>
            <a:ext cx="2364581" cy="1135856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100" dirty="0"/>
              <a:t>Named measures</a:t>
            </a:r>
          </a:p>
        </p:txBody>
      </p:sp>
      <p:sp>
        <p:nvSpPr>
          <p:cNvPr id="18" name="Rounded Rectangle 17"/>
          <p:cNvSpPr/>
          <p:nvPr/>
        </p:nvSpPr>
        <p:spPr>
          <a:xfrm>
            <a:off x="807243" y="1250158"/>
            <a:ext cx="7708107" cy="1135856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700" dirty="0" err="1"/>
              <a:t>FPBench</a:t>
            </a:r>
            <a:endParaRPr lang="en-US" sz="2700" dirty="0"/>
          </a:p>
        </p:txBody>
      </p:sp>
      <p:sp>
        <p:nvSpPr>
          <p:cNvPr id="2" name="8-Point Star 1"/>
          <p:cNvSpPr/>
          <p:nvPr/>
        </p:nvSpPr>
        <p:spPr>
          <a:xfrm>
            <a:off x="8043863" y="1871663"/>
            <a:ext cx="714375" cy="714375"/>
          </a:xfrm>
          <a:prstGeom prst="star8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l-GR" sz="2700" dirty="0"/>
              <a:t>β</a:t>
            </a:r>
            <a:endParaRPr lang="en-US" sz="2700" dirty="0"/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9604" y="1380945"/>
            <a:ext cx="874282" cy="8742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573783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628650" y="1131094"/>
            <a:ext cx="7886700" cy="994172"/>
          </a:xfrm>
        </p:spPr>
        <p:txBody>
          <a:bodyPr/>
          <a:lstStyle/>
          <a:p>
            <a:r>
              <a:rPr lang="en-US" dirty="0" err="1"/>
              <a:t>FPBench</a:t>
            </a:r>
            <a:r>
              <a:rPr lang="en-US" dirty="0"/>
              <a:t> benchmark suite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60209" y="2734866"/>
            <a:ext cx="6551602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sz="2400" dirty="0">
                <a:latin typeface="+mj-lt"/>
              </a:rPr>
              <a:t>72 total benchmarks</a:t>
            </a:r>
          </a:p>
          <a:p>
            <a:pPr>
              <a:lnSpc>
                <a:spcPct val="200000"/>
              </a:lnSpc>
            </a:pPr>
            <a:r>
              <a:rPr lang="en-US" sz="2400" dirty="0">
                <a:latin typeface="+mj-lt"/>
              </a:rPr>
              <a:t>Drawn from existing papers</a:t>
            </a:r>
          </a:p>
          <a:p>
            <a:pPr>
              <a:lnSpc>
                <a:spcPct val="200000"/>
              </a:lnSpc>
            </a:pPr>
            <a:r>
              <a:rPr lang="en-US" sz="2400" dirty="0">
                <a:latin typeface="+mj-lt"/>
              </a:rPr>
              <a:t>Annotated with source, ranges, description, citation</a:t>
            </a:r>
          </a:p>
        </p:txBody>
      </p:sp>
    </p:spTree>
    <p:extLst>
      <p:ext uri="{BB962C8B-B14F-4D97-AF65-F5344CB8AC3E}">
        <p14:creationId xmlns:p14="http://schemas.microsoft.com/office/powerpoint/2010/main" val="29967966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628650" y="1131094"/>
            <a:ext cx="7886700" cy="994172"/>
          </a:xfrm>
        </p:spPr>
        <p:txBody>
          <a:bodyPr/>
          <a:lstStyle/>
          <a:p>
            <a:r>
              <a:rPr lang="en-US" dirty="0" err="1"/>
              <a:t>FPBench</a:t>
            </a:r>
            <a:r>
              <a:rPr lang="en-US" dirty="0"/>
              <a:t> benchmark suite</a:t>
            </a:r>
          </a:p>
        </p:txBody>
      </p:sp>
      <p:sp>
        <p:nvSpPr>
          <p:cNvPr id="10" name="Rounded Rectangle 9"/>
          <p:cNvSpPr/>
          <p:nvPr/>
        </p:nvSpPr>
        <p:spPr>
          <a:xfrm>
            <a:off x="3361459" y="2339493"/>
            <a:ext cx="2364581" cy="1135856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100" dirty="0"/>
              <a:t>Rich features</a:t>
            </a:r>
          </a:p>
        </p:txBody>
      </p:sp>
      <p:sp>
        <p:nvSpPr>
          <p:cNvPr id="13" name="Rounded Rectangle 12"/>
          <p:cNvSpPr/>
          <p:nvPr/>
        </p:nvSpPr>
        <p:spPr>
          <a:xfrm>
            <a:off x="6094268" y="2339493"/>
            <a:ext cx="2364581" cy="1135856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100" dirty="0"/>
              <a:t>Diverse domains</a:t>
            </a:r>
          </a:p>
        </p:txBody>
      </p:sp>
      <p:sp>
        <p:nvSpPr>
          <p:cNvPr id="15" name="Rounded Rectangle 14"/>
          <p:cNvSpPr/>
          <p:nvPr/>
        </p:nvSpPr>
        <p:spPr>
          <a:xfrm>
            <a:off x="628651" y="2339493"/>
            <a:ext cx="2364581" cy="1135856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100" dirty="0"/>
              <a:t>Existing programs</a:t>
            </a: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71035640"/>
              </p:ext>
            </p:extLst>
          </p:nvPr>
        </p:nvGraphicFramePr>
        <p:xfrm>
          <a:off x="1004606" y="3741506"/>
          <a:ext cx="1612669" cy="1371600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979525">
                  <a:extLst>
                    <a:ext uri="{9D8B030D-6E8A-4147-A177-3AD203B41FA5}">
                      <a16:colId xmlns:a16="http://schemas.microsoft.com/office/drawing/2014/main" val="4120365627"/>
                    </a:ext>
                  </a:extLst>
                </a:gridCol>
                <a:gridCol w="633144">
                  <a:extLst>
                    <a:ext uri="{9D8B030D-6E8A-4147-A177-3AD203B41FA5}">
                      <a16:colId xmlns:a16="http://schemas.microsoft.com/office/drawing/2014/main" val="3254627949"/>
                    </a:ext>
                  </a:extLst>
                </a:gridCol>
              </a:tblGrid>
              <a:tr h="278130">
                <a:tc>
                  <a:txBody>
                    <a:bodyPr/>
                    <a:lstStyle/>
                    <a:p>
                      <a:r>
                        <a:rPr lang="en-US" sz="1800" dirty="0" err="1"/>
                        <a:t>FPTaylor</a:t>
                      </a:r>
                      <a:endParaRPr lang="en-US" sz="18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800" dirty="0"/>
                        <a:t>29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2010364305"/>
                  </a:ext>
                </a:extLst>
              </a:tr>
              <a:tr h="278130">
                <a:tc>
                  <a:txBody>
                    <a:bodyPr/>
                    <a:lstStyle/>
                    <a:p>
                      <a:r>
                        <a:rPr lang="en-US" sz="1800" dirty="0"/>
                        <a:t>Herbie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800" dirty="0"/>
                        <a:t>28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375151186"/>
                  </a:ext>
                </a:extLst>
              </a:tr>
              <a:tr h="278130">
                <a:tc>
                  <a:txBody>
                    <a:bodyPr/>
                    <a:lstStyle/>
                    <a:p>
                      <a:r>
                        <a:rPr lang="en-US" sz="1800" dirty="0"/>
                        <a:t>Rosa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800" dirty="0"/>
                        <a:t>6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630106130"/>
                  </a:ext>
                </a:extLst>
              </a:tr>
              <a:tr h="278130">
                <a:tc>
                  <a:txBody>
                    <a:bodyPr/>
                    <a:lstStyle/>
                    <a:p>
                      <a:r>
                        <a:rPr lang="en-US" sz="1800" dirty="0"/>
                        <a:t>Salsa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800" dirty="0"/>
                        <a:t>9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2180505212"/>
                  </a:ext>
                </a:extLst>
              </a:tr>
            </a:tbl>
          </a:graphicData>
        </a:graphic>
      </p:graphicFrame>
      <p:graphicFrame>
        <p:nvGraphicFramePr>
          <p:cNvPr id="16" name="Table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0284162"/>
              </p:ext>
            </p:extLst>
          </p:nvPr>
        </p:nvGraphicFramePr>
        <p:xfrm>
          <a:off x="3892694" y="3741506"/>
          <a:ext cx="1358612" cy="1714500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825212">
                  <a:extLst>
                    <a:ext uri="{9D8B030D-6E8A-4147-A177-3AD203B41FA5}">
                      <a16:colId xmlns:a16="http://schemas.microsoft.com/office/drawing/2014/main" val="4120365627"/>
                    </a:ext>
                  </a:extLst>
                </a:gridCol>
                <a:gridCol w="533400">
                  <a:extLst>
                    <a:ext uri="{9D8B030D-6E8A-4147-A177-3AD203B41FA5}">
                      <a16:colId xmlns:a16="http://schemas.microsoft.com/office/drawing/2014/main" val="3254627949"/>
                    </a:ext>
                  </a:extLst>
                </a:gridCol>
              </a:tblGrid>
              <a:tr h="278130">
                <a:tc>
                  <a:txBody>
                    <a:bodyPr/>
                    <a:lstStyle/>
                    <a:p>
                      <a:r>
                        <a:rPr lang="en-US" sz="1800" dirty="0" err="1"/>
                        <a:t>Arith</a:t>
                      </a:r>
                      <a:endParaRPr lang="en-US" sz="18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800" dirty="0"/>
                        <a:t>72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2010364305"/>
                  </a:ext>
                </a:extLst>
              </a:tr>
              <a:tr h="278130">
                <a:tc>
                  <a:txBody>
                    <a:bodyPr/>
                    <a:lstStyle/>
                    <a:p>
                      <a:r>
                        <a:rPr lang="en-US" sz="1800" dirty="0" err="1"/>
                        <a:t>Expt</a:t>
                      </a:r>
                      <a:endParaRPr lang="en-US" sz="18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800" dirty="0"/>
                        <a:t>16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375151186"/>
                  </a:ext>
                </a:extLst>
              </a:tr>
              <a:tr h="278130">
                <a:tc>
                  <a:txBody>
                    <a:bodyPr/>
                    <a:lstStyle/>
                    <a:p>
                      <a:r>
                        <a:rPr lang="en-US" sz="1800" dirty="0"/>
                        <a:t>Trig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800" dirty="0"/>
                        <a:t>11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630106130"/>
                  </a:ext>
                </a:extLst>
              </a:tr>
              <a:tr h="278130">
                <a:tc>
                  <a:txBody>
                    <a:bodyPr/>
                    <a:lstStyle/>
                    <a:p>
                      <a:r>
                        <a:rPr lang="en-US" sz="1800" dirty="0"/>
                        <a:t>Loop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800" dirty="0"/>
                        <a:t>12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2210733643"/>
                  </a:ext>
                </a:extLst>
              </a:tr>
              <a:tr h="278130">
                <a:tc>
                  <a:txBody>
                    <a:bodyPr/>
                    <a:lstStyle/>
                    <a:p>
                      <a:r>
                        <a:rPr lang="en-US" sz="1800" dirty="0"/>
                        <a:t>Branch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800" dirty="0"/>
                        <a:t>3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3198805320"/>
                  </a:ext>
                </a:extLst>
              </a:tr>
            </a:tbl>
          </a:graphicData>
        </a:graphic>
      </p:graphicFrame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15557322"/>
              </p:ext>
            </p:extLst>
          </p:nvPr>
        </p:nvGraphicFramePr>
        <p:xfrm>
          <a:off x="6448922" y="3741506"/>
          <a:ext cx="1655272" cy="1371600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1005401">
                  <a:extLst>
                    <a:ext uri="{9D8B030D-6E8A-4147-A177-3AD203B41FA5}">
                      <a16:colId xmlns:a16="http://schemas.microsoft.com/office/drawing/2014/main" val="4120365627"/>
                    </a:ext>
                  </a:extLst>
                </a:gridCol>
                <a:gridCol w="649871">
                  <a:extLst>
                    <a:ext uri="{9D8B030D-6E8A-4147-A177-3AD203B41FA5}">
                      <a16:colId xmlns:a16="http://schemas.microsoft.com/office/drawing/2014/main" val="3254627949"/>
                    </a:ext>
                  </a:extLst>
                </a:gridCol>
              </a:tblGrid>
              <a:tr h="278130">
                <a:tc>
                  <a:txBody>
                    <a:bodyPr/>
                    <a:lstStyle/>
                    <a:p>
                      <a:r>
                        <a:rPr lang="en-US" sz="1800" dirty="0"/>
                        <a:t>Textbook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800" dirty="0"/>
                        <a:t>59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2010364305"/>
                  </a:ext>
                </a:extLst>
              </a:tr>
              <a:tr h="278130">
                <a:tc>
                  <a:txBody>
                    <a:bodyPr/>
                    <a:lstStyle/>
                    <a:p>
                      <a:r>
                        <a:rPr lang="en-US" sz="1800" dirty="0"/>
                        <a:t>Math</a:t>
                      </a:r>
                      <a:r>
                        <a:rPr lang="en-US" sz="1800" baseline="0" dirty="0"/>
                        <a:t> </a:t>
                      </a:r>
                      <a:r>
                        <a:rPr lang="en-US" sz="1800" baseline="0" dirty="0" err="1"/>
                        <a:t>Alg</a:t>
                      </a:r>
                      <a:endParaRPr lang="en-US" sz="18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800" dirty="0"/>
                        <a:t>6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375151186"/>
                  </a:ext>
                </a:extLst>
              </a:tr>
              <a:tr h="278130">
                <a:tc>
                  <a:txBody>
                    <a:bodyPr/>
                    <a:lstStyle/>
                    <a:p>
                      <a:r>
                        <a:rPr lang="en-US" sz="1800" dirty="0" err="1"/>
                        <a:t>Emb</a:t>
                      </a:r>
                      <a:r>
                        <a:rPr lang="en-US" sz="1800" baseline="0" dirty="0"/>
                        <a:t> Sys</a:t>
                      </a:r>
                      <a:endParaRPr lang="en-US" sz="18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800" dirty="0"/>
                        <a:t>4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630106130"/>
                  </a:ext>
                </a:extLst>
              </a:tr>
              <a:tr h="278130">
                <a:tc>
                  <a:txBody>
                    <a:bodyPr/>
                    <a:lstStyle/>
                    <a:p>
                      <a:r>
                        <a:rPr lang="en-US" sz="1800" dirty="0" err="1"/>
                        <a:t>Sci</a:t>
                      </a:r>
                      <a:r>
                        <a:rPr lang="en-US" sz="1800" dirty="0"/>
                        <a:t> Comp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800" dirty="0"/>
                        <a:t>3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218050521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227984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3479005" y="2661048"/>
            <a:ext cx="2364581" cy="2749718"/>
            <a:chOff x="1076325" y="2405064"/>
            <a:chExt cx="3152775" cy="3666290"/>
          </a:xfrm>
        </p:grpSpPr>
        <p:sp>
          <p:nvSpPr>
            <p:cNvPr id="3" name="Rounded Rectangle 2"/>
            <p:cNvSpPr/>
            <p:nvPr/>
          </p:nvSpPr>
          <p:spPr>
            <a:xfrm>
              <a:off x="1076325" y="2405064"/>
              <a:ext cx="3152775" cy="1514475"/>
            </a:xfrm>
            <a:prstGeom prst="roundRect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100" dirty="0"/>
                <a:t>Benchmark suite</a:t>
              </a:r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1381125" y="4286250"/>
              <a:ext cx="2310120" cy="178510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200000"/>
                </a:lnSpc>
              </a:pPr>
              <a:r>
                <a:rPr lang="en-US" sz="1350" dirty="0"/>
                <a:t>From existing projects</a:t>
              </a:r>
            </a:p>
            <a:p>
              <a:pPr>
                <a:lnSpc>
                  <a:spcPct val="200000"/>
                </a:lnSpc>
              </a:pPr>
              <a:r>
                <a:rPr lang="en-US" sz="1350" dirty="0"/>
                <a:t>Cover many domains</a:t>
              </a:r>
            </a:p>
            <a:p>
              <a:pPr>
                <a:lnSpc>
                  <a:spcPct val="200000"/>
                </a:lnSpc>
              </a:pPr>
              <a:r>
                <a:rPr lang="en-US" sz="1350" dirty="0"/>
                <a:t>Grows over time</a:t>
              </a: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807243" y="2661048"/>
            <a:ext cx="2364581" cy="2749718"/>
            <a:chOff x="4638675" y="2405064"/>
            <a:chExt cx="3152775" cy="3666290"/>
          </a:xfrm>
        </p:grpSpPr>
        <p:sp>
          <p:nvSpPr>
            <p:cNvPr id="13" name="Rounded Rectangle 12"/>
            <p:cNvSpPr/>
            <p:nvPr/>
          </p:nvSpPr>
          <p:spPr>
            <a:xfrm>
              <a:off x="4638675" y="2405064"/>
              <a:ext cx="3152775" cy="1514475"/>
            </a:xfrm>
            <a:prstGeom prst="round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100" dirty="0"/>
                <a:t>Common format</a:t>
              </a: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4927252" y="4286250"/>
              <a:ext cx="2834623" cy="178510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200000"/>
                </a:lnSpc>
              </a:pPr>
              <a:r>
                <a:rPr lang="en-US" sz="1350" dirty="0"/>
                <a:t>Simple to implement</a:t>
              </a:r>
            </a:p>
            <a:p>
              <a:pPr>
                <a:lnSpc>
                  <a:spcPct val="200000"/>
                </a:lnSpc>
              </a:pPr>
              <a:r>
                <a:rPr lang="en-US" sz="1350" dirty="0"/>
                <a:t>Covers all existing uses</a:t>
              </a:r>
            </a:p>
            <a:p>
              <a:pPr>
                <a:lnSpc>
                  <a:spcPct val="200000"/>
                </a:lnSpc>
              </a:pPr>
              <a:r>
                <a:rPr lang="en-US" sz="1350" dirty="0"/>
                <a:t>Simple to extend, specialize</a:t>
              </a:r>
            </a:p>
          </p:txBody>
        </p:sp>
      </p:grpSp>
      <p:sp>
        <p:nvSpPr>
          <p:cNvPr id="14" name="Rounded Rectangle 13"/>
          <p:cNvSpPr/>
          <p:nvPr/>
        </p:nvSpPr>
        <p:spPr>
          <a:xfrm>
            <a:off x="6150769" y="2661048"/>
            <a:ext cx="2364581" cy="1135856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100" dirty="0"/>
              <a:t>Named measures</a:t>
            </a:r>
          </a:p>
        </p:txBody>
      </p:sp>
      <p:sp>
        <p:nvSpPr>
          <p:cNvPr id="18" name="Rounded Rectangle 17"/>
          <p:cNvSpPr/>
          <p:nvPr/>
        </p:nvSpPr>
        <p:spPr>
          <a:xfrm>
            <a:off x="807243" y="1250158"/>
            <a:ext cx="7708107" cy="1135856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700" dirty="0" err="1"/>
              <a:t>FPBench</a:t>
            </a:r>
            <a:endParaRPr lang="en-US" sz="2700" dirty="0"/>
          </a:p>
        </p:txBody>
      </p:sp>
      <p:sp>
        <p:nvSpPr>
          <p:cNvPr id="2" name="8-Point Star 1"/>
          <p:cNvSpPr/>
          <p:nvPr/>
        </p:nvSpPr>
        <p:spPr>
          <a:xfrm>
            <a:off x="8043863" y="1871663"/>
            <a:ext cx="714375" cy="714375"/>
          </a:xfrm>
          <a:prstGeom prst="star8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l-GR" sz="2700" dirty="0"/>
              <a:t>β</a:t>
            </a:r>
            <a:endParaRPr lang="en-US" sz="2700" dirty="0"/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9604" y="1380945"/>
            <a:ext cx="874282" cy="8742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222238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3479007" y="2661048"/>
            <a:ext cx="2364581" cy="2749718"/>
            <a:chOff x="1076325" y="2405064"/>
            <a:chExt cx="3152775" cy="3666290"/>
          </a:xfrm>
        </p:grpSpPr>
        <p:sp>
          <p:nvSpPr>
            <p:cNvPr id="3" name="Rounded Rectangle 2"/>
            <p:cNvSpPr/>
            <p:nvPr/>
          </p:nvSpPr>
          <p:spPr>
            <a:xfrm>
              <a:off x="1076325" y="2405064"/>
              <a:ext cx="3152775" cy="1514475"/>
            </a:xfrm>
            <a:prstGeom prst="round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100" dirty="0"/>
                <a:t>Benchmark suite</a:t>
              </a:r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1381125" y="4286250"/>
              <a:ext cx="2310120" cy="178510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200000"/>
                </a:lnSpc>
              </a:pPr>
              <a:r>
                <a:rPr lang="en-US" sz="1350" dirty="0"/>
                <a:t>From existing projects</a:t>
              </a:r>
            </a:p>
            <a:p>
              <a:pPr>
                <a:lnSpc>
                  <a:spcPct val="200000"/>
                </a:lnSpc>
              </a:pPr>
              <a:r>
                <a:rPr lang="en-US" sz="1350" dirty="0"/>
                <a:t>Cover many domains</a:t>
              </a:r>
            </a:p>
            <a:p>
              <a:pPr>
                <a:lnSpc>
                  <a:spcPct val="200000"/>
                </a:lnSpc>
              </a:pPr>
              <a:r>
                <a:rPr lang="en-US" sz="1350" dirty="0"/>
                <a:t>Grows over time</a:t>
              </a: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807245" y="2661048"/>
            <a:ext cx="2364581" cy="2749718"/>
            <a:chOff x="4638675" y="2405064"/>
            <a:chExt cx="3152775" cy="3666290"/>
          </a:xfrm>
        </p:grpSpPr>
        <p:sp>
          <p:nvSpPr>
            <p:cNvPr id="13" name="Rounded Rectangle 12"/>
            <p:cNvSpPr/>
            <p:nvPr/>
          </p:nvSpPr>
          <p:spPr>
            <a:xfrm>
              <a:off x="4638675" y="2405064"/>
              <a:ext cx="3152775" cy="1514475"/>
            </a:xfrm>
            <a:prstGeom prst="round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100" dirty="0"/>
                <a:t>Common format</a:t>
              </a: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4927252" y="4286250"/>
              <a:ext cx="2834623" cy="178510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200000"/>
                </a:lnSpc>
              </a:pPr>
              <a:r>
                <a:rPr lang="en-US" sz="1350" dirty="0"/>
                <a:t>Simple to implement</a:t>
              </a:r>
            </a:p>
            <a:p>
              <a:pPr>
                <a:lnSpc>
                  <a:spcPct val="200000"/>
                </a:lnSpc>
              </a:pPr>
              <a:r>
                <a:rPr lang="en-US" sz="1350" dirty="0"/>
                <a:t>Covers all existing uses</a:t>
              </a:r>
            </a:p>
            <a:p>
              <a:pPr>
                <a:lnSpc>
                  <a:spcPct val="200000"/>
                </a:lnSpc>
              </a:pPr>
              <a:r>
                <a:rPr lang="en-US" sz="1350" dirty="0"/>
                <a:t>Simple to extend, specialize</a:t>
              </a:r>
            </a:p>
          </p:txBody>
        </p:sp>
      </p:grpSp>
      <p:sp>
        <p:nvSpPr>
          <p:cNvPr id="14" name="Rounded Rectangle 13"/>
          <p:cNvSpPr/>
          <p:nvPr/>
        </p:nvSpPr>
        <p:spPr>
          <a:xfrm>
            <a:off x="6150769" y="2661048"/>
            <a:ext cx="2364581" cy="1135856"/>
          </a:xfrm>
          <a:prstGeom prst="round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100" dirty="0"/>
              <a:t>Named measures</a:t>
            </a:r>
          </a:p>
        </p:txBody>
      </p:sp>
      <p:sp>
        <p:nvSpPr>
          <p:cNvPr id="18" name="Rounded Rectangle 17"/>
          <p:cNvSpPr/>
          <p:nvPr/>
        </p:nvSpPr>
        <p:spPr>
          <a:xfrm>
            <a:off x="807243" y="1250158"/>
            <a:ext cx="7708107" cy="1135856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700" dirty="0" err="1"/>
              <a:t>FPBench</a:t>
            </a:r>
            <a:endParaRPr lang="en-US" sz="2700" dirty="0"/>
          </a:p>
        </p:txBody>
      </p:sp>
      <p:sp>
        <p:nvSpPr>
          <p:cNvPr id="2" name="8-Point Star 1"/>
          <p:cNvSpPr/>
          <p:nvPr/>
        </p:nvSpPr>
        <p:spPr>
          <a:xfrm>
            <a:off x="8043863" y="1871663"/>
            <a:ext cx="714375" cy="714375"/>
          </a:xfrm>
          <a:prstGeom prst="star8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l-GR" sz="2700" dirty="0"/>
              <a:t>β</a:t>
            </a:r>
            <a:endParaRPr lang="en-US" sz="2700" dirty="0"/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9604" y="1380945"/>
            <a:ext cx="874282" cy="8742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53707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628650" y="1131094"/>
            <a:ext cx="7886700" cy="994172"/>
          </a:xfrm>
        </p:spPr>
        <p:txBody>
          <a:bodyPr/>
          <a:lstStyle/>
          <a:p>
            <a:r>
              <a:rPr lang="en-US" dirty="0" err="1"/>
              <a:t>FPBench</a:t>
            </a:r>
            <a:r>
              <a:rPr lang="en-US" dirty="0"/>
              <a:t> measures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60209" y="2362937"/>
            <a:ext cx="5143972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sz="2400" dirty="0">
                <a:latin typeface="+mj-lt"/>
              </a:rPr>
              <a:t>Formal definitions of accuracy measures</a:t>
            </a:r>
          </a:p>
          <a:p>
            <a:pPr>
              <a:lnSpc>
                <a:spcPct val="200000"/>
              </a:lnSpc>
            </a:pPr>
            <a:r>
              <a:rPr lang="en-US" sz="2400" dirty="0">
                <a:latin typeface="+mj-lt"/>
              </a:rPr>
              <a:t>Described along 5 axes</a:t>
            </a:r>
          </a:p>
          <a:p>
            <a:pPr>
              <a:lnSpc>
                <a:spcPct val="200000"/>
              </a:lnSpc>
            </a:pPr>
            <a:r>
              <a:rPr lang="en-US" sz="2400" dirty="0">
                <a:latin typeface="+mj-lt"/>
              </a:rPr>
              <a:t>Standard measures so tools agree</a:t>
            </a:r>
          </a:p>
        </p:txBody>
      </p:sp>
    </p:spTree>
    <p:extLst>
      <p:ext uri="{BB962C8B-B14F-4D97-AF65-F5344CB8AC3E}">
        <p14:creationId xmlns:p14="http://schemas.microsoft.com/office/powerpoint/2010/main" val="22072697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Incredible progress…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954278" y="1709281"/>
            <a:ext cx="3053336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Automatic Verification</a:t>
            </a:r>
            <a:br>
              <a:rPr lang="en-US" sz="2400" dirty="0"/>
            </a:br>
            <a:r>
              <a:rPr lang="en-US" sz="2400" dirty="0" err="1"/>
              <a:t>Fluctuat</a:t>
            </a:r>
            <a:r>
              <a:rPr lang="en-US" sz="2400" dirty="0"/>
              <a:t> [SAS’13]</a:t>
            </a:r>
          </a:p>
          <a:p>
            <a:r>
              <a:rPr lang="en-US" sz="2400" dirty="0"/>
              <a:t>Rosa [POPL’14]</a:t>
            </a:r>
          </a:p>
          <a:p>
            <a:r>
              <a:rPr lang="en-US" sz="2400" dirty="0" err="1"/>
              <a:t>FPTaylor</a:t>
            </a:r>
            <a:r>
              <a:rPr lang="en-US" sz="2400" dirty="0"/>
              <a:t> [FM’15]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001921" y="1690689"/>
            <a:ext cx="218079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Optimization</a:t>
            </a:r>
            <a:br>
              <a:rPr lang="en-US" sz="2400" dirty="0"/>
            </a:br>
            <a:r>
              <a:rPr lang="en-US" sz="2400" dirty="0"/>
              <a:t>STOKE [PLDI’14]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954278" y="3638671"/>
            <a:ext cx="224080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Improvement</a:t>
            </a:r>
            <a:br>
              <a:rPr lang="en-US" sz="2400" dirty="0"/>
            </a:br>
            <a:r>
              <a:rPr lang="en-US" sz="2400" dirty="0"/>
              <a:t>Salsa [FMICS’15]</a:t>
            </a:r>
          </a:p>
          <a:p>
            <a:r>
              <a:rPr lang="en-US" sz="2400" dirty="0"/>
              <a:t>Herbie [PLDI’15]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001921" y="3638670"/>
            <a:ext cx="323780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Mechanized Proofs</a:t>
            </a:r>
            <a:br>
              <a:rPr lang="en-US" sz="2400" dirty="0"/>
            </a:br>
            <a:r>
              <a:rPr lang="en-US" sz="2400" dirty="0"/>
              <a:t>Wave equation [ITP’10]</a:t>
            </a:r>
          </a:p>
          <a:p>
            <a:r>
              <a:rPr lang="en-US" sz="2400" dirty="0"/>
              <a:t>Rounding error [NSV’16]</a:t>
            </a:r>
          </a:p>
        </p:txBody>
      </p:sp>
      <p:sp>
        <p:nvSpPr>
          <p:cNvPr id="12" name="Title 1"/>
          <p:cNvSpPr txBox="1">
            <a:spLocks/>
          </p:cNvSpPr>
          <p:nvPr/>
        </p:nvSpPr>
        <p:spPr>
          <a:xfrm>
            <a:off x="628650" y="5362179"/>
            <a:ext cx="7886700" cy="994172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n-US" sz="3300" dirty="0"/>
              <a:t>Rapid improvement in hard problems!</a:t>
            </a:r>
          </a:p>
        </p:txBody>
      </p:sp>
    </p:spTree>
    <p:extLst>
      <p:ext uri="{BB962C8B-B14F-4D97-AF65-F5344CB8AC3E}">
        <p14:creationId xmlns:p14="http://schemas.microsoft.com/office/powerpoint/2010/main" val="122340970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628650" y="1131094"/>
            <a:ext cx="7886700" cy="994172"/>
          </a:xfrm>
        </p:spPr>
        <p:txBody>
          <a:bodyPr/>
          <a:lstStyle/>
          <a:p>
            <a:r>
              <a:rPr lang="en-US" dirty="0" err="1"/>
              <a:t>FPBench</a:t>
            </a:r>
            <a:r>
              <a:rPr lang="en-US" dirty="0"/>
              <a:t> axes of measurement</a:t>
            </a:r>
          </a:p>
        </p:txBody>
      </p:sp>
      <p:sp>
        <p:nvSpPr>
          <p:cNvPr id="2" name="Rounded Rectangle 1"/>
          <p:cNvSpPr/>
          <p:nvPr/>
        </p:nvSpPr>
        <p:spPr>
          <a:xfrm>
            <a:off x="628650" y="2512665"/>
            <a:ext cx="2132838" cy="500634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500" dirty="0"/>
              <a:t>Scaling vs. non-scaling</a:t>
            </a:r>
          </a:p>
        </p:txBody>
      </p:sp>
      <p:sp>
        <p:nvSpPr>
          <p:cNvPr id="6" name="Rounded Rectangle 5"/>
          <p:cNvSpPr/>
          <p:nvPr/>
        </p:nvSpPr>
        <p:spPr>
          <a:xfrm>
            <a:off x="628650" y="3392543"/>
            <a:ext cx="2132838" cy="500634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500" dirty="0"/>
              <a:t>Forward vs. backward</a:t>
            </a:r>
          </a:p>
        </p:txBody>
      </p:sp>
      <p:sp>
        <p:nvSpPr>
          <p:cNvPr id="7" name="Rounded Rectangle 6"/>
          <p:cNvSpPr/>
          <p:nvPr/>
        </p:nvSpPr>
        <p:spPr>
          <a:xfrm>
            <a:off x="628650" y="4272421"/>
            <a:ext cx="2132838" cy="500634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500" dirty="0"/>
              <a:t>Maximum vs. average</a:t>
            </a:r>
          </a:p>
        </p:txBody>
      </p:sp>
      <p:sp>
        <p:nvSpPr>
          <p:cNvPr id="8" name="Rounded Rectangle 7"/>
          <p:cNvSpPr/>
          <p:nvPr/>
        </p:nvSpPr>
        <p:spPr>
          <a:xfrm>
            <a:off x="628650" y="5152299"/>
            <a:ext cx="2132838" cy="500634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500" dirty="0"/>
              <a:t>Sound vs. statistical</a:t>
            </a:r>
          </a:p>
        </p:txBody>
      </p:sp>
      <p:sp>
        <p:nvSpPr>
          <p:cNvPr id="9" name="Rounded Rectangle 8"/>
          <p:cNvSpPr/>
          <p:nvPr/>
        </p:nvSpPr>
        <p:spPr>
          <a:xfrm>
            <a:off x="628650" y="6032177"/>
            <a:ext cx="2132838" cy="500634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500" dirty="0"/>
              <a:t>Improvement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618903" y="2574238"/>
            <a:ext cx="31227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Absolute, relative, ULPs, bits, …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3618903" y="3458194"/>
            <a:ext cx="37317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Fixed input error vs fixed output error</a:t>
            </a:r>
          </a:p>
        </p:txBody>
      </p:sp>
      <p:grpSp>
        <p:nvGrpSpPr>
          <p:cNvPr id="12" name="Group 11"/>
          <p:cNvGrpSpPr/>
          <p:nvPr/>
        </p:nvGrpSpPr>
        <p:grpSpPr>
          <a:xfrm>
            <a:off x="3740727" y="4230967"/>
            <a:ext cx="3609903" cy="567510"/>
            <a:chOff x="3740727" y="4230967"/>
            <a:chExt cx="3609903" cy="567510"/>
          </a:xfrm>
        </p:grpSpPr>
        <p:cxnSp>
          <p:nvCxnSpPr>
            <p:cNvPr id="47" name="Straight Connector 46"/>
            <p:cNvCxnSpPr/>
            <p:nvPr/>
          </p:nvCxnSpPr>
          <p:spPr>
            <a:xfrm>
              <a:off x="3740727" y="4798477"/>
              <a:ext cx="1352707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/>
            <p:cNvCxnSpPr/>
            <p:nvPr/>
          </p:nvCxnSpPr>
          <p:spPr>
            <a:xfrm>
              <a:off x="5997923" y="4798477"/>
              <a:ext cx="1352707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73" name="Group 72"/>
            <p:cNvGrpSpPr/>
            <p:nvPr/>
          </p:nvGrpSpPr>
          <p:grpSpPr>
            <a:xfrm>
              <a:off x="3796980" y="4230967"/>
              <a:ext cx="1240200" cy="446040"/>
              <a:chOff x="3770090" y="4042458"/>
              <a:chExt cx="1240200" cy="446040"/>
            </a:xfrm>
          </p:grpSpPr>
          <mc:AlternateContent xmlns:mc="http://schemas.openxmlformats.org/markup-compatibility/2006" xmlns:p14="http://schemas.microsoft.com/office/powerpoint/2010/main">
            <mc:Choice Requires="p14">
              <p:contentPart p14:bwMode="auto" r:id="rId3">
                <p14:nvContentPartPr>
                  <p14:cNvPr id="50" name="Ink 49"/>
                  <p14:cNvContentPartPr/>
                  <p14:nvPr/>
                </p14:nvContentPartPr>
                <p14:xfrm>
                  <a:off x="3770090" y="4238658"/>
                  <a:ext cx="129240" cy="38160"/>
                </p14:xfrm>
              </p:contentPart>
            </mc:Choice>
            <mc:Fallback xmlns="">
              <p:pic>
                <p:nvPicPr>
                  <p:cNvPr id="50" name="Ink 49"/>
                  <p:cNvPicPr/>
                  <p:nvPr/>
                </p:nvPicPr>
                <p:blipFill/>
                <p:spPr/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4">
                <p14:nvContentPartPr>
                  <p14:cNvPr id="51" name="Ink 50"/>
                  <p14:cNvContentPartPr/>
                  <p14:nvPr/>
                </p14:nvContentPartPr>
                <p14:xfrm>
                  <a:off x="3838490" y="4314978"/>
                  <a:ext cx="360" cy="0"/>
                </p14:xfrm>
              </p:contentPart>
            </mc:Choice>
            <mc:Fallback xmlns="">
              <p:pic>
                <p:nvPicPr>
                  <p:cNvPr id="51" name="Ink 50"/>
                  <p:cNvPicPr/>
                  <p:nvPr/>
                </p:nvPicPr>
                <p:blipFill/>
                <p:spPr/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5">
                <p14:nvContentPartPr>
                  <p14:cNvPr id="56" name="Ink 55"/>
                  <p14:cNvContentPartPr/>
                  <p14:nvPr/>
                </p14:nvContentPartPr>
                <p14:xfrm>
                  <a:off x="4185890" y="4359618"/>
                  <a:ext cx="0" cy="360"/>
                </p14:xfrm>
              </p:contentPart>
            </mc:Choice>
            <mc:Fallback xmlns="">
              <p:pic>
                <p:nvPicPr>
                  <p:cNvPr id="56" name="Ink 55"/>
                  <p:cNvPicPr/>
                  <p:nvPr/>
                </p:nvPicPr>
                <p:blipFill/>
                <p:spPr/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6">
                <p14:nvContentPartPr>
                  <p14:cNvPr id="59" name="Ink 58"/>
                  <p14:cNvContentPartPr/>
                  <p14:nvPr/>
                </p14:nvContentPartPr>
                <p14:xfrm>
                  <a:off x="4359770" y="4314978"/>
                  <a:ext cx="360" cy="0"/>
                </p14:xfrm>
              </p:contentPart>
            </mc:Choice>
            <mc:Fallback xmlns="">
              <p:pic>
                <p:nvPicPr>
                  <p:cNvPr id="59" name="Ink 58"/>
                  <p:cNvPicPr/>
                  <p:nvPr/>
                </p:nvPicPr>
                <p:blipFill/>
                <p:spPr/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7">
                <p14:nvContentPartPr>
                  <p14:cNvPr id="67" name="Ink 66"/>
                  <p14:cNvContentPartPr/>
                  <p14:nvPr/>
                </p14:nvContentPartPr>
                <p14:xfrm>
                  <a:off x="4095170" y="4405338"/>
                  <a:ext cx="915120" cy="83160"/>
                </p14:xfrm>
              </p:contentPart>
            </mc:Choice>
            <mc:Fallback xmlns="">
              <p:pic>
                <p:nvPicPr>
                  <p:cNvPr id="67" name="Ink 66"/>
                  <p:cNvPicPr/>
                  <p:nvPr/>
                </p:nvPicPr>
                <p:blipFill/>
                <p:spPr/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8">
                <p14:nvContentPartPr>
                  <p14:cNvPr id="70" name="Ink 69"/>
                  <p14:cNvContentPartPr/>
                  <p14:nvPr/>
                </p14:nvContentPartPr>
                <p14:xfrm>
                  <a:off x="4911650" y="4042458"/>
                  <a:ext cx="0" cy="360"/>
                </p14:xfrm>
              </p:contentPart>
            </mc:Choice>
            <mc:Fallback xmlns="">
              <p:pic>
                <p:nvPicPr>
                  <p:cNvPr id="70" name="Ink 69"/>
                  <p:cNvPicPr/>
                  <p:nvPr/>
                </p:nvPicPr>
                <p:blipFill/>
                <p:spPr/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9">
                <p14:nvContentPartPr>
                  <p14:cNvPr id="71" name="Ink 70"/>
                  <p14:cNvContentPartPr/>
                  <p14:nvPr/>
                </p14:nvContentPartPr>
                <p14:xfrm>
                  <a:off x="4972130" y="4314978"/>
                  <a:ext cx="0" cy="0"/>
                </p14:xfrm>
              </p:contentPart>
            </mc:Choice>
            <mc:Fallback xmlns="">
              <p:pic>
                <p:nvPicPr>
                  <p:cNvPr id="71" name="Ink 70"/>
                  <p:cNvPicPr/>
                  <p:nvPr/>
                </p:nvPicPr>
                <p:blipFill/>
                <p:spPr/>
              </p:pic>
            </mc:Fallback>
          </mc:AlternateContent>
        </p:grpSp>
        <p:grpSp>
          <p:nvGrpSpPr>
            <p:cNvPr id="74" name="Group 73"/>
            <p:cNvGrpSpPr/>
            <p:nvPr/>
          </p:nvGrpSpPr>
          <p:grpSpPr>
            <a:xfrm>
              <a:off x="6054176" y="4238707"/>
              <a:ext cx="1240200" cy="446040"/>
              <a:chOff x="3770090" y="4042458"/>
              <a:chExt cx="1240200" cy="446040"/>
            </a:xfrm>
          </p:grpSpPr>
          <mc:AlternateContent xmlns:mc="http://schemas.openxmlformats.org/markup-compatibility/2006" xmlns:p14="http://schemas.microsoft.com/office/powerpoint/2010/main">
            <mc:Choice Requires="p14">
              <p:contentPart p14:bwMode="auto" r:id="rId10">
                <p14:nvContentPartPr>
                  <p14:cNvPr id="75" name="Ink 74"/>
                  <p14:cNvContentPartPr/>
                  <p14:nvPr/>
                </p14:nvContentPartPr>
                <p14:xfrm>
                  <a:off x="3770090" y="4238658"/>
                  <a:ext cx="129240" cy="38160"/>
                </p14:xfrm>
              </p:contentPart>
            </mc:Choice>
            <mc:Fallback xmlns="">
              <p:pic>
                <p:nvPicPr>
                  <p:cNvPr id="75" name="Ink 74"/>
                  <p:cNvPicPr/>
                  <p:nvPr/>
                </p:nvPicPr>
                <p:blipFill/>
                <p:spPr/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11">
                <p14:nvContentPartPr>
                  <p14:cNvPr id="76" name="Ink 75"/>
                  <p14:cNvContentPartPr/>
                  <p14:nvPr/>
                </p14:nvContentPartPr>
                <p14:xfrm>
                  <a:off x="3838490" y="4314978"/>
                  <a:ext cx="360" cy="0"/>
                </p14:xfrm>
              </p:contentPart>
            </mc:Choice>
            <mc:Fallback xmlns="">
              <p:pic>
                <p:nvPicPr>
                  <p:cNvPr id="76" name="Ink 75"/>
                  <p:cNvPicPr/>
                  <p:nvPr/>
                </p:nvPicPr>
                <p:blipFill/>
                <p:spPr/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12">
                <p14:nvContentPartPr>
                  <p14:cNvPr id="77" name="Ink 76"/>
                  <p14:cNvContentPartPr/>
                  <p14:nvPr/>
                </p14:nvContentPartPr>
                <p14:xfrm>
                  <a:off x="4185890" y="4359618"/>
                  <a:ext cx="0" cy="360"/>
                </p14:xfrm>
              </p:contentPart>
            </mc:Choice>
            <mc:Fallback xmlns="">
              <p:pic>
                <p:nvPicPr>
                  <p:cNvPr id="77" name="Ink 76"/>
                  <p:cNvPicPr/>
                  <p:nvPr/>
                </p:nvPicPr>
                <p:blipFill/>
                <p:spPr/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13">
                <p14:nvContentPartPr>
                  <p14:cNvPr id="78" name="Ink 77"/>
                  <p14:cNvContentPartPr/>
                  <p14:nvPr/>
                </p14:nvContentPartPr>
                <p14:xfrm>
                  <a:off x="4359770" y="4314978"/>
                  <a:ext cx="360" cy="0"/>
                </p14:xfrm>
              </p:contentPart>
            </mc:Choice>
            <mc:Fallback xmlns="">
              <p:pic>
                <p:nvPicPr>
                  <p:cNvPr id="78" name="Ink 77"/>
                  <p:cNvPicPr/>
                  <p:nvPr/>
                </p:nvPicPr>
                <p:blipFill/>
                <p:spPr/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14">
                <p14:nvContentPartPr>
                  <p14:cNvPr id="79" name="Ink 78"/>
                  <p14:cNvContentPartPr/>
                  <p14:nvPr/>
                </p14:nvContentPartPr>
                <p14:xfrm>
                  <a:off x="4095170" y="4405338"/>
                  <a:ext cx="915120" cy="83160"/>
                </p14:xfrm>
              </p:contentPart>
            </mc:Choice>
            <mc:Fallback xmlns="">
              <p:pic>
                <p:nvPicPr>
                  <p:cNvPr id="79" name="Ink 78"/>
                  <p:cNvPicPr/>
                  <p:nvPr/>
                </p:nvPicPr>
                <p:blipFill/>
                <p:spPr/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15">
                <p14:nvContentPartPr>
                  <p14:cNvPr id="80" name="Ink 79"/>
                  <p14:cNvContentPartPr/>
                  <p14:nvPr/>
                </p14:nvContentPartPr>
                <p14:xfrm>
                  <a:off x="4911650" y="4042458"/>
                  <a:ext cx="0" cy="360"/>
                </p14:xfrm>
              </p:contentPart>
            </mc:Choice>
            <mc:Fallback xmlns="">
              <p:pic>
                <p:nvPicPr>
                  <p:cNvPr id="80" name="Ink 79"/>
                  <p:cNvPicPr/>
                  <p:nvPr/>
                </p:nvPicPr>
                <p:blipFill/>
                <p:spPr/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16">
                <p14:nvContentPartPr>
                  <p14:cNvPr id="81" name="Ink 80"/>
                  <p14:cNvContentPartPr/>
                  <p14:nvPr/>
                </p14:nvContentPartPr>
                <p14:xfrm>
                  <a:off x="4972130" y="4314978"/>
                  <a:ext cx="0" cy="0"/>
                </p14:xfrm>
              </p:contentPart>
            </mc:Choice>
            <mc:Fallback xmlns="">
              <p:pic>
                <p:nvPicPr>
                  <p:cNvPr id="81" name="Ink 80"/>
                  <p:cNvPicPr/>
                  <p:nvPr/>
                </p:nvPicPr>
                <p:blipFill/>
                <p:spPr/>
              </p:pic>
            </mc:Fallback>
          </mc:AlternateContent>
        </p:grpSp>
        <p:cxnSp>
          <p:nvCxnSpPr>
            <p:cNvPr id="85" name="Straight Connector 84"/>
            <p:cNvCxnSpPr/>
            <p:nvPr/>
          </p:nvCxnSpPr>
          <p:spPr>
            <a:xfrm>
              <a:off x="5997923" y="4555867"/>
              <a:ext cx="1352707" cy="0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sp>
          <p:nvSpPr>
            <p:cNvPr id="86" name="TextBox 85"/>
            <p:cNvSpPr txBox="1"/>
            <p:nvPr/>
          </p:nvSpPr>
          <p:spPr>
            <a:xfrm>
              <a:off x="5359859" y="4371201"/>
              <a:ext cx="37760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vs</a:t>
              </a:r>
            </a:p>
          </p:txBody>
        </p:sp>
      </p:grpSp>
      <p:sp>
        <p:nvSpPr>
          <p:cNvPr id="87" name="TextBox 86"/>
          <p:cNvSpPr txBox="1"/>
          <p:nvPr/>
        </p:nvSpPr>
        <p:spPr>
          <a:xfrm>
            <a:off x="3618902" y="5217950"/>
            <a:ext cx="43889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Formal guarantees vs mathematical accuracy</a:t>
            </a:r>
          </a:p>
        </p:txBody>
      </p:sp>
      <p:grpSp>
        <p:nvGrpSpPr>
          <p:cNvPr id="11" name="Group 10"/>
          <p:cNvGrpSpPr/>
          <p:nvPr/>
        </p:nvGrpSpPr>
        <p:grpSpPr>
          <a:xfrm>
            <a:off x="3679834" y="5965301"/>
            <a:ext cx="3628126" cy="569385"/>
            <a:chOff x="3679834" y="5965301"/>
            <a:chExt cx="3628126" cy="569385"/>
          </a:xfrm>
        </p:grpSpPr>
        <p:cxnSp>
          <p:nvCxnSpPr>
            <p:cNvPr id="89" name="Straight Connector 88"/>
            <p:cNvCxnSpPr/>
            <p:nvPr/>
          </p:nvCxnSpPr>
          <p:spPr>
            <a:xfrm>
              <a:off x="3679834" y="6532811"/>
              <a:ext cx="1352707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90" name="Group 89"/>
            <p:cNvGrpSpPr/>
            <p:nvPr/>
          </p:nvGrpSpPr>
          <p:grpSpPr>
            <a:xfrm>
              <a:off x="3736087" y="5965301"/>
              <a:ext cx="1240200" cy="446040"/>
              <a:chOff x="3770090" y="4042458"/>
              <a:chExt cx="1240200" cy="446040"/>
            </a:xfrm>
            <a:solidFill>
              <a:schemeClr val="accent2">
                <a:lumMod val="60000"/>
                <a:lumOff val="40000"/>
              </a:schemeClr>
            </a:solidFill>
          </p:grpSpPr>
          <mc:AlternateContent xmlns:mc="http://schemas.openxmlformats.org/markup-compatibility/2006" xmlns:p14="http://schemas.microsoft.com/office/powerpoint/2010/main">
            <mc:Choice Requires="p14">
              <p:contentPart p14:bwMode="auto" r:id="rId17">
                <p14:nvContentPartPr>
                  <p14:cNvPr id="91" name="Ink 90"/>
                  <p14:cNvContentPartPr/>
                  <p14:nvPr/>
                </p14:nvContentPartPr>
                <p14:xfrm>
                  <a:off x="3770090" y="4238658"/>
                  <a:ext cx="129240" cy="38160"/>
                </p14:xfrm>
              </p:contentPart>
            </mc:Choice>
            <mc:Fallback xmlns="">
              <p:pic>
                <p:nvPicPr>
                  <p:cNvPr id="91" name="Ink 90"/>
                  <p:cNvPicPr/>
                  <p:nvPr/>
                </p:nvPicPr>
                <p:blipFill/>
                <p:spPr/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18">
                <p14:nvContentPartPr>
                  <p14:cNvPr id="92" name="Ink 91"/>
                  <p14:cNvContentPartPr/>
                  <p14:nvPr/>
                </p14:nvContentPartPr>
                <p14:xfrm>
                  <a:off x="3838490" y="4314978"/>
                  <a:ext cx="360" cy="0"/>
                </p14:xfrm>
              </p:contentPart>
            </mc:Choice>
            <mc:Fallback xmlns="">
              <p:pic>
                <p:nvPicPr>
                  <p:cNvPr id="92" name="Ink 91"/>
                  <p:cNvPicPr/>
                  <p:nvPr/>
                </p:nvPicPr>
                <p:blipFill/>
                <p:spPr/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19">
                <p14:nvContentPartPr>
                  <p14:cNvPr id="93" name="Ink 92"/>
                  <p14:cNvContentPartPr/>
                  <p14:nvPr/>
                </p14:nvContentPartPr>
                <p14:xfrm>
                  <a:off x="4185890" y="4359618"/>
                  <a:ext cx="0" cy="360"/>
                </p14:xfrm>
              </p:contentPart>
            </mc:Choice>
            <mc:Fallback xmlns="">
              <p:pic>
                <p:nvPicPr>
                  <p:cNvPr id="93" name="Ink 92"/>
                  <p:cNvPicPr/>
                  <p:nvPr/>
                </p:nvPicPr>
                <p:blipFill/>
                <p:spPr/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20">
                <p14:nvContentPartPr>
                  <p14:cNvPr id="94" name="Ink 93"/>
                  <p14:cNvContentPartPr/>
                  <p14:nvPr/>
                </p14:nvContentPartPr>
                <p14:xfrm>
                  <a:off x="4359770" y="4314978"/>
                  <a:ext cx="360" cy="0"/>
                </p14:xfrm>
              </p:contentPart>
            </mc:Choice>
            <mc:Fallback xmlns="">
              <p:pic>
                <p:nvPicPr>
                  <p:cNvPr id="94" name="Ink 93"/>
                  <p:cNvPicPr/>
                  <p:nvPr/>
                </p:nvPicPr>
                <p:blipFill/>
                <p:spPr/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21">
                <p14:nvContentPartPr>
                  <p14:cNvPr id="95" name="Ink 94"/>
                  <p14:cNvContentPartPr/>
                  <p14:nvPr/>
                </p14:nvContentPartPr>
                <p14:xfrm>
                  <a:off x="4095170" y="4405338"/>
                  <a:ext cx="915120" cy="83160"/>
                </p14:xfrm>
              </p:contentPart>
            </mc:Choice>
            <mc:Fallback xmlns="">
              <p:pic>
                <p:nvPicPr>
                  <p:cNvPr id="95" name="Ink 94"/>
                  <p:cNvPicPr/>
                  <p:nvPr/>
                </p:nvPicPr>
                <p:blipFill/>
                <p:spPr/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22">
                <p14:nvContentPartPr>
                  <p14:cNvPr id="96" name="Ink 95"/>
                  <p14:cNvContentPartPr/>
                  <p14:nvPr/>
                </p14:nvContentPartPr>
                <p14:xfrm>
                  <a:off x="4911650" y="4042458"/>
                  <a:ext cx="0" cy="360"/>
                </p14:xfrm>
              </p:contentPart>
            </mc:Choice>
            <mc:Fallback xmlns="">
              <p:pic>
                <p:nvPicPr>
                  <p:cNvPr id="96" name="Ink 95"/>
                  <p:cNvPicPr/>
                  <p:nvPr/>
                </p:nvPicPr>
                <p:blipFill/>
                <p:spPr/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23">
                <p14:nvContentPartPr>
                  <p14:cNvPr id="97" name="Ink 96"/>
                  <p14:cNvContentPartPr/>
                  <p14:nvPr/>
                </p14:nvContentPartPr>
                <p14:xfrm>
                  <a:off x="4972130" y="4314978"/>
                  <a:ext cx="0" cy="0"/>
                </p14:xfrm>
              </p:contentPart>
            </mc:Choice>
            <mc:Fallback xmlns="">
              <p:pic>
                <p:nvPicPr>
                  <p:cNvPr id="97" name="Ink 96"/>
                  <p:cNvPicPr/>
                  <p:nvPr/>
                </p:nvPicPr>
                <p:blipFill/>
                <p:spPr/>
              </p:pic>
            </mc:Fallback>
          </mc:AlternateContent>
        </p:grpSp>
        <p:grpSp>
          <p:nvGrpSpPr>
            <p:cNvPr id="140" name="Group 139"/>
            <p:cNvGrpSpPr/>
            <p:nvPr/>
          </p:nvGrpSpPr>
          <p:grpSpPr>
            <a:xfrm>
              <a:off x="3729570" y="6184965"/>
              <a:ext cx="1244520" cy="242280"/>
              <a:chOff x="3729570" y="6184965"/>
              <a:chExt cx="1244520" cy="242280"/>
            </a:xfrm>
            <a:solidFill>
              <a:schemeClr val="accent6">
                <a:lumMod val="60000"/>
                <a:lumOff val="40000"/>
              </a:schemeClr>
            </a:solidFill>
          </p:grpSpPr>
          <mc:AlternateContent xmlns:mc="http://schemas.openxmlformats.org/markup-compatibility/2006" xmlns:p14="http://schemas.microsoft.com/office/powerpoint/2010/main">
            <mc:Choice Requires="p14">
              <p:contentPart p14:bwMode="auto" r:id="rId24">
                <p14:nvContentPartPr>
                  <p14:cNvPr id="117" name="Ink 116"/>
                  <p14:cNvContentPartPr/>
                  <p14:nvPr/>
                </p14:nvContentPartPr>
                <p14:xfrm>
                  <a:off x="3729570" y="6379365"/>
                  <a:ext cx="360" cy="0"/>
                </p14:xfrm>
              </p:contentPart>
            </mc:Choice>
            <mc:Fallback xmlns="">
              <p:pic>
                <p:nvPicPr>
                  <p:cNvPr id="117" name="Ink 116"/>
                  <p:cNvPicPr/>
                  <p:nvPr/>
                </p:nvPicPr>
                <p:blipFill/>
                <p:spPr/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25">
                <p14:nvContentPartPr>
                  <p14:cNvPr id="118" name="Ink 117"/>
                  <p14:cNvContentPartPr/>
                  <p14:nvPr/>
                </p14:nvContentPartPr>
                <p14:xfrm>
                  <a:off x="3807690" y="6312765"/>
                  <a:ext cx="0" cy="360"/>
                </p14:xfrm>
              </p:contentPart>
            </mc:Choice>
            <mc:Fallback xmlns="">
              <p:pic>
                <p:nvPicPr>
                  <p:cNvPr id="118" name="Ink 117"/>
                  <p:cNvPicPr/>
                  <p:nvPr/>
                </p:nvPicPr>
                <p:blipFill/>
                <p:spPr/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26">
                <p14:nvContentPartPr>
                  <p14:cNvPr id="119" name="Ink 118"/>
                  <p14:cNvContentPartPr/>
                  <p14:nvPr/>
                </p14:nvContentPartPr>
                <p14:xfrm>
                  <a:off x="3868530" y="6219525"/>
                  <a:ext cx="360" cy="0"/>
                </p14:xfrm>
              </p:contentPart>
            </mc:Choice>
            <mc:Fallback xmlns="">
              <p:pic>
                <p:nvPicPr>
                  <p:cNvPr id="119" name="Ink 118"/>
                  <p:cNvPicPr/>
                  <p:nvPr/>
                </p:nvPicPr>
                <p:blipFill/>
                <p:spPr/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27">
                <p14:nvContentPartPr>
                  <p14:cNvPr id="120" name="Ink 119"/>
                  <p14:cNvContentPartPr/>
                  <p14:nvPr/>
                </p14:nvContentPartPr>
                <p14:xfrm>
                  <a:off x="4055370" y="6318885"/>
                  <a:ext cx="0" cy="0"/>
                </p14:xfrm>
              </p:contentPart>
            </mc:Choice>
            <mc:Fallback xmlns="">
              <p:pic>
                <p:nvPicPr>
                  <p:cNvPr id="120" name="Ink 119"/>
                  <p:cNvPicPr/>
                  <p:nvPr/>
                </p:nvPicPr>
                <p:blipFill/>
                <p:spPr/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28">
                <p14:nvContentPartPr>
                  <p14:cNvPr id="122" name="Ink 121"/>
                  <p14:cNvContentPartPr/>
                  <p14:nvPr/>
                </p14:nvContentPartPr>
                <p14:xfrm>
                  <a:off x="4152210" y="6299085"/>
                  <a:ext cx="821880" cy="128160"/>
                </p14:xfrm>
              </p:contentPart>
            </mc:Choice>
            <mc:Fallback xmlns="">
              <p:pic>
                <p:nvPicPr>
                  <p:cNvPr id="122" name="Ink 121"/>
                  <p:cNvPicPr/>
                  <p:nvPr/>
                </p:nvPicPr>
                <p:blipFill/>
                <p:spPr/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29">
                <p14:nvContentPartPr>
                  <p14:cNvPr id="125" name="Ink 124"/>
                  <p14:cNvContentPartPr/>
                  <p14:nvPr/>
                </p14:nvContentPartPr>
                <p14:xfrm>
                  <a:off x="4321770" y="6184965"/>
                  <a:ext cx="360" cy="0"/>
                </p14:xfrm>
              </p:contentPart>
            </mc:Choice>
            <mc:Fallback xmlns="">
              <p:pic>
                <p:nvPicPr>
                  <p:cNvPr id="125" name="Ink 124"/>
                  <p:cNvPicPr/>
                  <p:nvPr/>
                </p:nvPicPr>
                <p:blipFill/>
                <p:spPr/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30">
                <p14:nvContentPartPr>
                  <p14:cNvPr id="126" name="Ink 125"/>
                  <p14:cNvContentPartPr/>
                  <p14:nvPr/>
                </p14:nvContentPartPr>
                <p14:xfrm>
                  <a:off x="4396650" y="6354885"/>
                  <a:ext cx="0" cy="0"/>
                </p14:xfrm>
              </p:contentPart>
            </mc:Choice>
            <mc:Fallback xmlns="">
              <p:pic>
                <p:nvPicPr>
                  <p:cNvPr id="126" name="Ink 125"/>
                  <p:cNvPicPr/>
                  <p:nvPr/>
                </p:nvPicPr>
                <p:blipFill/>
                <p:spPr/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31">
                <p14:nvContentPartPr>
                  <p14:cNvPr id="133" name="Ink 132"/>
                  <p14:cNvContentPartPr/>
                  <p14:nvPr/>
                </p14:nvContentPartPr>
                <p14:xfrm>
                  <a:off x="4808130" y="6379365"/>
                  <a:ext cx="360" cy="0"/>
                </p14:xfrm>
              </p:contentPart>
            </mc:Choice>
            <mc:Fallback xmlns="">
              <p:pic>
                <p:nvPicPr>
                  <p:cNvPr id="133" name="Ink 132"/>
                  <p:cNvPicPr/>
                  <p:nvPr/>
                </p:nvPicPr>
                <p:blipFill/>
                <p:spPr/>
              </p:pic>
            </mc:Fallback>
          </mc:AlternateContent>
        </p:grpSp>
        <p:cxnSp>
          <p:nvCxnSpPr>
            <p:cNvPr id="146" name="Straight Arrow Connector 145"/>
            <p:cNvCxnSpPr/>
            <p:nvPr/>
          </p:nvCxnSpPr>
          <p:spPr>
            <a:xfrm flipH="1">
              <a:off x="4602480" y="5965301"/>
              <a:ext cx="675" cy="219120"/>
            </a:xfrm>
            <a:prstGeom prst="straightConnector1">
              <a:avLst/>
            </a:prstGeom>
            <a:ln w="28575">
              <a:solidFill>
                <a:schemeClr val="accent4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8" name="Straight Connector 147"/>
            <p:cNvCxnSpPr/>
            <p:nvPr/>
          </p:nvCxnSpPr>
          <p:spPr>
            <a:xfrm>
              <a:off x="4599345" y="5965301"/>
              <a:ext cx="257061" cy="0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49" name="Straight Connector 148"/>
            <p:cNvCxnSpPr/>
            <p:nvPr/>
          </p:nvCxnSpPr>
          <p:spPr>
            <a:xfrm>
              <a:off x="4354275" y="6184421"/>
              <a:ext cx="248436" cy="0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79" name="Straight Connector 178"/>
            <p:cNvCxnSpPr/>
            <p:nvPr/>
          </p:nvCxnSpPr>
          <p:spPr>
            <a:xfrm>
              <a:off x="5955253" y="6534686"/>
              <a:ext cx="1352707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7" name="Straight Arrow Connector 196"/>
            <p:cNvCxnSpPr/>
            <p:nvPr/>
          </p:nvCxnSpPr>
          <p:spPr>
            <a:xfrm>
              <a:off x="7123898" y="6000053"/>
              <a:ext cx="5627" cy="379312"/>
            </a:xfrm>
            <a:prstGeom prst="straightConnector1">
              <a:avLst/>
            </a:prstGeom>
            <a:ln w="38100">
              <a:solidFill>
                <a:schemeClr val="accent4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45" name="Group 244"/>
            <p:cNvGrpSpPr/>
            <p:nvPr/>
          </p:nvGrpSpPr>
          <p:grpSpPr>
            <a:xfrm>
              <a:off x="6001562" y="5993602"/>
              <a:ext cx="1240200" cy="446040"/>
              <a:chOff x="3770090" y="4042458"/>
              <a:chExt cx="1240200" cy="446040"/>
            </a:xfrm>
          </p:grpSpPr>
          <mc:AlternateContent xmlns:mc="http://schemas.openxmlformats.org/markup-compatibility/2006" xmlns:p14="http://schemas.microsoft.com/office/powerpoint/2010/main">
            <mc:Choice Requires="p14">
              <p:contentPart p14:bwMode="auto" r:id="rId32">
                <p14:nvContentPartPr>
                  <p14:cNvPr id="246" name="Ink 245"/>
                  <p14:cNvContentPartPr/>
                  <p14:nvPr/>
                </p14:nvContentPartPr>
                <p14:xfrm>
                  <a:off x="3770090" y="4238658"/>
                  <a:ext cx="129240" cy="38160"/>
                </p14:xfrm>
              </p:contentPart>
            </mc:Choice>
            <mc:Fallback xmlns="">
              <p:pic>
                <p:nvPicPr>
                  <p:cNvPr id="246" name="Ink 245"/>
                  <p:cNvPicPr/>
                  <p:nvPr/>
                </p:nvPicPr>
                <p:blipFill/>
                <p:spPr/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33">
                <p14:nvContentPartPr>
                  <p14:cNvPr id="247" name="Ink 246"/>
                  <p14:cNvContentPartPr/>
                  <p14:nvPr/>
                </p14:nvContentPartPr>
                <p14:xfrm>
                  <a:off x="3838490" y="4314978"/>
                  <a:ext cx="360" cy="0"/>
                </p14:xfrm>
              </p:contentPart>
            </mc:Choice>
            <mc:Fallback xmlns="">
              <p:pic>
                <p:nvPicPr>
                  <p:cNvPr id="247" name="Ink 246"/>
                  <p:cNvPicPr/>
                  <p:nvPr/>
                </p:nvPicPr>
                <p:blipFill/>
                <p:spPr/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34">
                <p14:nvContentPartPr>
                  <p14:cNvPr id="248" name="Ink 247"/>
                  <p14:cNvContentPartPr/>
                  <p14:nvPr/>
                </p14:nvContentPartPr>
                <p14:xfrm>
                  <a:off x="4185890" y="4359618"/>
                  <a:ext cx="0" cy="360"/>
                </p14:xfrm>
              </p:contentPart>
            </mc:Choice>
            <mc:Fallback xmlns="">
              <p:pic>
                <p:nvPicPr>
                  <p:cNvPr id="248" name="Ink 247"/>
                  <p:cNvPicPr/>
                  <p:nvPr/>
                </p:nvPicPr>
                <p:blipFill/>
                <p:spPr/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35">
                <p14:nvContentPartPr>
                  <p14:cNvPr id="249" name="Ink 248"/>
                  <p14:cNvContentPartPr/>
                  <p14:nvPr/>
                </p14:nvContentPartPr>
                <p14:xfrm>
                  <a:off x="4359770" y="4314978"/>
                  <a:ext cx="360" cy="0"/>
                </p14:xfrm>
              </p:contentPart>
            </mc:Choice>
            <mc:Fallback xmlns="">
              <p:pic>
                <p:nvPicPr>
                  <p:cNvPr id="249" name="Ink 248"/>
                  <p:cNvPicPr/>
                  <p:nvPr/>
                </p:nvPicPr>
                <p:blipFill/>
                <p:spPr/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36">
                <p14:nvContentPartPr>
                  <p14:cNvPr id="250" name="Ink 249"/>
                  <p14:cNvContentPartPr/>
                  <p14:nvPr/>
                </p14:nvContentPartPr>
                <p14:xfrm>
                  <a:off x="4095170" y="4405338"/>
                  <a:ext cx="915120" cy="83160"/>
                </p14:xfrm>
              </p:contentPart>
            </mc:Choice>
            <mc:Fallback xmlns="">
              <p:pic>
                <p:nvPicPr>
                  <p:cNvPr id="250" name="Ink 249"/>
                  <p:cNvPicPr/>
                  <p:nvPr/>
                </p:nvPicPr>
                <p:blipFill/>
                <p:spPr/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37">
                <p14:nvContentPartPr>
                  <p14:cNvPr id="251" name="Ink 250"/>
                  <p14:cNvContentPartPr/>
                  <p14:nvPr/>
                </p14:nvContentPartPr>
                <p14:xfrm>
                  <a:off x="4896410" y="4042458"/>
                  <a:ext cx="0" cy="360"/>
                </p14:xfrm>
              </p:contentPart>
            </mc:Choice>
            <mc:Fallback xmlns="">
              <p:pic>
                <p:nvPicPr>
                  <p:cNvPr id="251" name="Ink 250"/>
                  <p:cNvPicPr/>
                  <p:nvPr/>
                </p:nvPicPr>
                <p:blipFill/>
                <p:spPr/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38">
                <p14:nvContentPartPr>
                  <p14:cNvPr id="252" name="Ink 251"/>
                  <p14:cNvContentPartPr/>
                  <p14:nvPr/>
                </p14:nvContentPartPr>
                <p14:xfrm>
                  <a:off x="4972130" y="4314978"/>
                  <a:ext cx="0" cy="0"/>
                </p14:xfrm>
              </p:contentPart>
            </mc:Choice>
            <mc:Fallback xmlns="">
              <p:pic>
                <p:nvPicPr>
                  <p:cNvPr id="252" name="Ink 251"/>
                  <p:cNvPicPr/>
                  <p:nvPr/>
                </p:nvPicPr>
                <p:blipFill/>
                <p:spPr/>
              </p:pic>
            </mc:Fallback>
          </mc:AlternateContent>
        </p:grpSp>
        <p:grpSp>
          <p:nvGrpSpPr>
            <p:cNvPr id="253" name="Group 252"/>
            <p:cNvGrpSpPr/>
            <p:nvPr/>
          </p:nvGrpSpPr>
          <p:grpSpPr>
            <a:xfrm>
              <a:off x="5995045" y="6213266"/>
              <a:ext cx="1243342" cy="242071"/>
              <a:chOff x="3729570" y="6184965"/>
              <a:chExt cx="1243342" cy="242071"/>
            </a:xfrm>
          </p:grpSpPr>
          <mc:AlternateContent xmlns:mc="http://schemas.openxmlformats.org/markup-compatibility/2006" xmlns:p14="http://schemas.microsoft.com/office/powerpoint/2010/main">
            <mc:Choice Requires="p14">
              <p:contentPart p14:bwMode="auto" r:id="rId39">
                <p14:nvContentPartPr>
                  <p14:cNvPr id="254" name="Ink 253"/>
                  <p14:cNvContentPartPr/>
                  <p14:nvPr/>
                </p14:nvContentPartPr>
                <p14:xfrm>
                  <a:off x="3729570" y="6379365"/>
                  <a:ext cx="360" cy="0"/>
                </p14:xfrm>
              </p:contentPart>
            </mc:Choice>
            <mc:Fallback xmlns="">
              <p:pic>
                <p:nvPicPr>
                  <p:cNvPr id="254" name="Ink 253"/>
                  <p:cNvPicPr/>
                  <p:nvPr/>
                </p:nvPicPr>
                <p:blipFill/>
                <p:spPr/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40">
                <p14:nvContentPartPr>
                  <p14:cNvPr id="255" name="Ink 254"/>
                  <p14:cNvContentPartPr/>
                  <p14:nvPr/>
                </p14:nvContentPartPr>
                <p14:xfrm>
                  <a:off x="3807690" y="6312765"/>
                  <a:ext cx="0" cy="360"/>
                </p14:xfrm>
              </p:contentPart>
            </mc:Choice>
            <mc:Fallback xmlns="">
              <p:pic>
                <p:nvPicPr>
                  <p:cNvPr id="255" name="Ink 254"/>
                  <p:cNvPicPr/>
                  <p:nvPr/>
                </p:nvPicPr>
                <p:blipFill/>
                <p:spPr/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41">
                <p14:nvContentPartPr>
                  <p14:cNvPr id="256" name="Ink 255"/>
                  <p14:cNvContentPartPr/>
                  <p14:nvPr/>
                </p14:nvContentPartPr>
                <p14:xfrm>
                  <a:off x="3868530" y="6219525"/>
                  <a:ext cx="360" cy="0"/>
                </p14:xfrm>
              </p:contentPart>
            </mc:Choice>
            <mc:Fallback xmlns="">
              <p:pic>
                <p:nvPicPr>
                  <p:cNvPr id="256" name="Ink 255"/>
                  <p:cNvPicPr/>
                  <p:nvPr/>
                </p:nvPicPr>
                <p:blipFill/>
                <p:spPr/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42">
                <p14:nvContentPartPr>
                  <p14:cNvPr id="257" name="Ink 256"/>
                  <p14:cNvContentPartPr/>
                  <p14:nvPr/>
                </p14:nvContentPartPr>
                <p14:xfrm>
                  <a:off x="4055370" y="6318885"/>
                  <a:ext cx="0" cy="0"/>
                </p14:xfrm>
              </p:contentPart>
            </mc:Choice>
            <mc:Fallback xmlns="">
              <p:pic>
                <p:nvPicPr>
                  <p:cNvPr id="257" name="Ink 256"/>
                  <p:cNvPicPr/>
                  <p:nvPr/>
                </p:nvPicPr>
                <p:blipFill/>
                <p:spPr/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43">
                <p14:nvContentPartPr>
                  <p14:cNvPr id="258" name="Ink 257"/>
                  <p14:cNvContentPartPr/>
                  <p14:nvPr/>
                </p14:nvContentPartPr>
                <p14:xfrm>
                  <a:off x="4151032" y="6298876"/>
                  <a:ext cx="821880" cy="128160"/>
                </p14:xfrm>
              </p:contentPart>
            </mc:Choice>
            <mc:Fallback xmlns="">
              <p:pic>
                <p:nvPicPr>
                  <p:cNvPr id="258" name="Ink 257"/>
                  <p:cNvPicPr/>
                  <p:nvPr/>
                </p:nvPicPr>
                <p:blipFill/>
                <p:spPr/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44">
                <p14:nvContentPartPr>
                  <p14:cNvPr id="259" name="Ink 258"/>
                  <p14:cNvContentPartPr/>
                  <p14:nvPr/>
                </p14:nvContentPartPr>
                <p14:xfrm>
                  <a:off x="4321770" y="6184965"/>
                  <a:ext cx="360" cy="0"/>
                </p14:xfrm>
              </p:contentPart>
            </mc:Choice>
            <mc:Fallback xmlns="">
              <p:pic>
                <p:nvPicPr>
                  <p:cNvPr id="259" name="Ink 258"/>
                  <p:cNvPicPr/>
                  <p:nvPr/>
                </p:nvPicPr>
                <p:blipFill/>
                <p:spPr/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45">
                <p14:nvContentPartPr>
                  <p14:cNvPr id="260" name="Ink 259"/>
                  <p14:cNvContentPartPr/>
                  <p14:nvPr/>
                </p14:nvContentPartPr>
                <p14:xfrm>
                  <a:off x="4396650" y="6354885"/>
                  <a:ext cx="0" cy="0"/>
                </p14:xfrm>
              </p:contentPart>
            </mc:Choice>
            <mc:Fallback xmlns="">
              <p:pic>
                <p:nvPicPr>
                  <p:cNvPr id="260" name="Ink 259"/>
                  <p:cNvPicPr/>
                  <p:nvPr/>
                </p:nvPicPr>
                <p:blipFill/>
                <p:spPr/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46">
                <p14:nvContentPartPr>
                  <p14:cNvPr id="261" name="Ink 260"/>
                  <p14:cNvContentPartPr/>
                  <p14:nvPr/>
                </p14:nvContentPartPr>
                <p14:xfrm>
                  <a:off x="4808130" y="6379365"/>
                  <a:ext cx="360" cy="0"/>
                </p14:xfrm>
              </p:contentPart>
            </mc:Choice>
            <mc:Fallback xmlns="">
              <p:pic>
                <p:nvPicPr>
                  <p:cNvPr id="261" name="Ink 260"/>
                  <p:cNvPicPr/>
                  <p:nvPr/>
                </p:nvPicPr>
                <p:blipFill/>
                <p:spPr/>
              </p:pic>
            </mc:Fallback>
          </mc:AlternateContent>
        </p:grpSp>
        <p:sp>
          <p:nvSpPr>
            <p:cNvPr id="267" name="TextBox 266"/>
            <p:cNvSpPr txBox="1"/>
            <p:nvPr/>
          </p:nvSpPr>
          <p:spPr>
            <a:xfrm>
              <a:off x="5319626" y="6038334"/>
              <a:ext cx="37760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vs</a:t>
              </a:r>
            </a:p>
          </p:txBody>
        </p:sp>
      </p:grpSp>
      <p:cxnSp>
        <p:nvCxnSpPr>
          <p:cNvPr id="272" name="Straight Connector 271"/>
          <p:cNvCxnSpPr/>
          <p:nvPr/>
        </p:nvCxnSpPr>
        <p:spPr>
          <a:xfrm>
            <a:off x="3710306" y="4225420"/>
            <a:ext cx="1352707" cy="0"/>
          </a:xfrm>
          <a:prstGeom prst="line">
            <a:avLst/>
          </a:prstGeom>
          <a:ln w="28575">
            <a:prstDash val="sysDash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403267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4" grpId="0"/>
      <p:bldP spid="87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3479007" y="2661048"/>
            <a:ext cx="2364581" cy="2749718"/>
            <a:chOff x="1076325" y="2405064"/>
            <a:chExt cx="3152775" cy="3666290"/>
          </a:xfrm>
        </p:grpSpPr>
        <p:sp>
          <p:nvSpPr>
            <p:cNvPr id="3" name="Rounded Rectangle 2"/>
            <p:cNvSpPr/>
            <p:nvPr/>
          </p:nvSpPr>
          <p:spPr>
            <a:xfrm>
              <a:off x="1076325" y="2405064"/>
              <a:ext cx="3152775" cy="1514475"/>
            </a:xfrm>
            <a:prstGeom prst="round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100" dirty="0"/>
                <a:t>Benchmark suite</a:t>
              </a:r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1381125" y="4286250"/>
              <a:ext cx="2310120" cy="178510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200000"/>
                </a:lnSpc>
              </a:pPr>
              <a:r>
                <a:rPr lang="en-US" sz="1350" dirty="0"/>
                <a:t>From existing projects</a:t>
              </a:r>
            </a:p>
            <a:p>
              <a:pPr>
                <a:lnSpc>
                  <a:spcPct val="200000"/>
                </a:lnSpc>
              </a:pPr>
              <a:r>
                <a:rPr lang="en-US" sz="1350" dirty="0"/>
                <a:t>Cover many domains</a:t>
              </a:r>
            </a:p>
            <a:p>
              <a:pPr>
                <a:lnSpc>
                  <a:spcPct val="200000"/>
                </a:lnSpc>
              </a:pPr>
              <a:r>
                <a:rPr lang="en-US" sz="1350" dirty="0"/>
                <a:t>Grows over time</a:t>
              </a: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807243" y="2661048"/>
            <a:ext cx="2364581" cy="2749718"/>
            <a:chOff x="4638675" y="2405064"/>
            <a:chExt cx="3152775" cy="3666290"/>
          </a:xfrm>
        </p:grpSpPr>
        <p:sp>
          <p:nvSpPr>
            <p:cNvPr id="13" name="Rounded Rectangle 12"/>
            <p:cNvSpPr/>
            <p:nvPr/>
          </p:nvSpPr>
          <p:spPr>
            <a:xfrm>
              <a:off x="4638675" y="2405064"/>
              <a:ext cx="3152775" cy="1514475"/>
            </a:xfrm>
            <a:prstGeom prst="round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100" dirty="0"/>
                <a:t>Common format</a:t>
              </a: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4927252" y="4286250"/>
              <a:ext cx="2834623" cy="178510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200000"/>
                </a:lnSpc>
              </a:pPr>
              <a:r>
                <a:rPr lang="en-US" sz="1350" dirty="0"/>
                <a:t>Simple to implement</a:t>
              </a:r>
            </a:p>
            <a:p>
              <a:pPr>
                <a:lnSpc>
                  <a:spcPct val="200000"/>
                </a:lnSpc>
              </a:pPr>
              <a:r>
                <a:rPr lang="en-US" sz="1350" dirty="0"/>
                <a:t>Covers all existing uses</a:t>
              </a:r>
            </a:p>
            <a:p>
              <a:pPr>
                <a:lnSpc>
                  <a:spcPct val="200000"/>
                </a:lnSpc>
              </a:pPr>
              <a:r>
                <a:rPr lang="en-US" sz="1350" dirty="0"/>
                <a:t>Simple to extend, specialize</a:t>
              </a: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6150769" y="2661048"/>
            <a:ext cx="2364581" cy="2754377"/>
            <a:chOff x="8201025" y="2405063"/>
            <a:chExt cx="3152775" cy="3672503"/>
          </a:xfrm>
        </p:grpSpPr>
        <p:sp>
          <p:nvSpPr>
            <p:cNvPr id="14" name="Rounded Rectangle 13"/>
            <p:cNvSpPr/>
            <p:nvPr/>
          </p:nvSpPr>
          <p:spPr>
            <a:xfrm>
              <a:off x="8201025" y="2405063"/>
              <a:ext cx="3152775" cy="1514475"/>
            </a:xfrm>
            <a:prstGeom prst="roundRect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100" dirty="0"/>
                <a:t>Named measures</a:t>
              </a: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8461314" y="4292462"/>
              <a:ext cx="2696380" cy="178510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200000"/>
                </a:lnSpc>
              </a:pPr>
              <a:r>
                <a:rPr lang="en-US" sz="1350" dirty="0"/>
                <a:t>Terms for measuring error</a:t>
              </a:r>
            </a:p>
            <a:p>
              <a:pPr>
                <a:lnSpc>
                  <a:spcPct val="200000"/>
                </a:lnSpc>
              </a:pPr>
              <a:r>
                <a:rPr lang="en-US" sz="1350" dirty="0"/>
                <a:t>Standard across tools</a:t>
              </a:r>
            </a:p>
            <a:p>
              <a:pPr>
                <a:lnSpc>
                  <a:spcPct val="200000"/>
                </a:lnSpc>
              </a:pPr>
              <a:r>
                <a:rPr lang="en-US" sz="1350" dirty="0"/>
                <a:t>Flexible but rigorous</a:t>
              </a:r>
            </a:p>
          </p:txBody>
        </p:sp>
      </p:grpSp>
      <p:sp>
        <p:nvSpPr>
          <p:cNvPr id="18" name="Rounded Rectangle 17"/>
          <p:cNvSpPr/>
          <p:nvPr/>
        </p:nvSpPr>
        <p:spPr>
          <a:xfrm>
            <a:off x="807243" y="1250158"/>
            <a:ext cx="7708107" cy="1135856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700" dirty="0" err="1"/>
              <a:t>FPBench</a:t>
            </a:r>
            <a:endParaRPr lang="en-US" sz="2700" dirty="0"/>
          </a:p>
        </p:txBody>
      </p:sp>
      <p:sp>
        <p:nvSpPr>
          <p:cNvPr id="2" name="8-Point Star 1"/>
          <p:cNvSpPr/>
          <p:nvPr/>
        </p:nvSpPr>
        <p:spPr>
          <a:xfrm>
            <a:off x="8043863" y="1871663"/>
            <a:ext cx="714375" cy="714375"/>
          </a:xfrm>
          <a:prstGeom prst="star8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l-GR" sz="2700" dirty="0"/>
              <a:t>β</a:t>
            </a:r>
            <a:endParaRPr lang="en-US" sz="2700" dirty="0"/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9604" y="1380945"/>
            <a:ext cx="874282" cy="8742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474823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3479007" y="2661048"/>
            <a:ext cx="2364581" cy="2749718"/>
            <a:chOff x="1076325" y="2405064"/>
            <a:chExt cx="3152775" cy="3666290"/>
          </a:xfrm>
        </p:grpSpPr>
        <p:sp>
          <p:nvSpPr>
            <p:cNvPr id="3" name="Rounded Rectangle 2"/>
            <p:cNvSpPr/>
            <p:nvPr/>
          </p:nvSpPr>
          <p:spPr>
            <a:xfrm>
              <a:off x="1076325" y="2405064"/>
              <a:ext cx="3152775" cy="1514475"/>
            </a:xfrm>
            <a:prstGeom prst="round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100" dirty="0"/>
                <a:t>Benchmark suite</a:t>
              </a:r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1381125" y="4286250"/>
              <a:ext cx="2310120" cy="178510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200000"/>
                </a:lnSpc>
              </a:pPr>
              <a:r>
                <a:rPr lang="en-US" sz="1350" dirty="0"/>
                <a:t>From existing projects</a:t>
              </a:r>
            </a:p>
            <a:p>
              <a:pPr>
                <a:lnSpc>
                  <a:spcPct val="200000"/>
                </a:lnSpc>
              </a:pPr>
              <a:r>
                <a:rPr lang="en-US" sz="1350" dirty="0"/>
                <a:t>Cover many domains</a:t>
              </a:r>
            </a:p>
            <a:p>
              <a:pPr>
                <a:lnSpc>
                  <a:spcPct val="200000"/>
                </a:lnSpc>
              </a:pPr>
              <a:r>
                <a:rPr lang="en-US" sz="1350" dirty="0"/>
                <a:t>Grows over time</a:t>
              </a: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807245" y="2661048"/>
            <a:ext cx="2364581" cy="2749718"/>
            <a:chOff x="4638675" y="2405064"/>
            <a:chExt cx="3152775" cy="3666290"/>
          </a:xfrm>
        </p:grpSpPr>
        <p:sp>
          <p:nvSpPr>
            <p:cNvPr id="13" name="Rounded Rectangle 12"/>
            <p:cNvSpPr/>
            <p:nvPr/>
          </p:nvSpPr>
          <p:spPr>
            <a:xfrm>
              <a:off x="4638675" y="2405064"/>
              <a:ext cx="3152775" cy="1514475"/>
            </a:xfrm>
            <a:prstGeom prst="round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100" dirty="0"/>
                <a:t>Common format</a:t>
              </a: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4927252" y="4286250"/>
              <a:ext cx="2834623" cy="178510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200000"/>
                </a:lnSpc>
              </a:pPr>
              <a:r>
                <a:rPr lang="en-US" sz="1350" dirty="0"/>
                <a:t>Simple to implement</a:t>
              </a:r>
            </a:p>
            <a:p>
              <a:pPr>
                <a:lnSpc>
                  <a:spcPct val="200000"/>
                </a:lnSpc>
              </a:pPr>
              <a:r>
                <a:rPr lang="en-US" sz="1350" dirty="0"/>
                <a:t>Covers all existing uses</a:t>
              </a:r>
            </a:p>
            <a:p>
              <a:pPr>
                <a:lnSpc>
                  <a:spcPct val="200000"/>
                </a:lnSpc>
              </a:pPr>
              <a:r>
                <a:rPr lang="en-US" sz="1350" dirty="0"/>
                <a:t>Simple to extend, specialize</a:t>
              </a: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6150769" y="2661048"/>
            <a:ext cx="2364581" cy="2754377"/>
            <a:chOff x="8201025" y="2405063"/>
            <a:chExt cx="3152775" cy="3672503"/>
          </a:xfrm>
        </p:grpSpPr>
        <p:sp>
          <p:nvSpPr>
            <p:cNvPr id="14" name="Rounded Rectangle 13"/>
            <p:cNvSpPr/>
            <p:nvPr/>
          </p:nvSpPr>
          <p:spPr>
            <a:xfrm>
              <a:off x="8201025" y="2405063"/>
              <a:ext cx="3152775" cy="1514475"/>
            </a:xfrm>
            <a:prstGeom prst="round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100" dirty="0"/>
                <a:t>Named measures</a:t>
              </a: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8461314" y="4292462"/>
              <a:ext cx="2696380" cy="178510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200000"/>
                </a:lnSpc>
              </a:pPr>
              <a:r>
                <a:rPr lang="en-US" sz="1350" dirty="0"/>
                <a:t>Terms for measuring error</a:t>
              </a:r>
            </a:p>
            <a:p>
              <a:pPr>
                <a:lnSpc>
                  <a:spcPct val="200000"/>
                </a:lnSpc>
              </a:pPr>
              <a:r>
                <a:rPr lang="en-US" sz="1350" dirty="0"/>
                <a:t>Standard across tools</a:t>
              </a:r>
            </a:p>
            <a:p>
              <a:pPr>
                <a:lnSpc>
                  <a:spcPct val="200000"/>
                </a:lnSpc>
              </a:pPr>
              <a:r>
                <a:rPr lang="en-US" sz="1350" dirty="0"/>
                <a:t>Flexible but rigorous</a:t>
              </a:r>
            </a:p>
          </p:txBody>
        </p:sp>
      </p:grpSp>
      <p:sp>
        <p:nvSpPr>
          <p:cNvPr id="18" name="Rounded Rectangle 17"/>
          <p:cNvSpPr/>
          <p:nvPr/>
        </p:nvSpPr>
        <p:spPr>
          <a:xfrm>
            <a:off x="807243" y="1250158"/>
            <a:ext cx="7708107" cy="1135856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700" dirty="0" err="1"/>
              <a:t>FPBench</a:t>
            </a:r>
            <a:endParaRPr lang="en-US" sz="2700" dirty="0"/>
          </a:p>
        </p:txBody>
      </p:sp>
      <p:sp>
        <p:nvSpPr>
          <p:cNvPr id="2" name="8-Point Star 1"/>
          <p:cNvSpPr/>
          <p:nvPr/>
        </p:nvSpPr>
        <p:spPr>
          <a:xfrm>
            <a:off x="8043863" y="1871663"/>
            <a:ext cx="714375" cy="714375"/>
          </a:xfrm>
          <a:prstGeom prst="star8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l-GR" sz="2700" dirty="0"/>
              <a:t>β</a:t>
            </a:r>
            <a:endParaRPr lang="en-US" sz="2700" dirty="0"/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9604" y="1380945"/>
            <a:ext cx="874282" cy="8742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585408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ounded Rectangle 2"/>
          <p:cNvSpPr/>
          <p:nvPr/>
        </p:nvSpPr>
        <p:spPr>
          <a:xfrm>
            <a:off x="3479005" y="4108847"/>
            <a:ext cx="2364581" cy="1135856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100" dirty="0"/>
              <a:t>Benchmark suite</a:t>
            </a:r>
          </a:p>
        </p:txBody>
      </p:sp>
      <p:sp>
        <p:nvSpPr>
          <p:cNvPr id="13" name="Rounded Rectangle 12"/>
          <p:cNvSpPr/>
          <p:nvPr/>
        </p:nvSpPr>
        <p:spPr>
          <a:xfrm>
            <a:off x="807241" y="4108847"/>
            <a:ext cx="2364581" cy="1135856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100" dirty="0"/>
              <a:t>Common format</a:t>
            </a:r>
          </a:p>
        </p:txBody>
      </p:sp>
      <p:sp>
        <p:nvSpPr>
          <p:cNvPr id="14" name="Rounded Rectangle 13"/>
          <p:cNvSpPr/>
          <p:nvPr/>
        </p:nvSpPr>
        <p:spPr>
          <a:xfrm>
            <a:off x="6150769" y="4108848"/>
            <a:ext cx="2364581" cy="1135856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100" dirty="0"/>
              <a:t>Named measures</a:t>
            </a:r>
          </a:p>
        </p:txBody>
      </p:sp>
      <p:sp>
        <p:nvSpPr>
          <p:cNvPr id="18" name="Rounded Rectangle 17"/>
          <p:cNvSpPr/>
          <p:nvPr/>
        </p:nvSpPr>
        <p:spPr>
          <a:xfrm>
            <a:off x="807243" y="466386"/>
            <a:ext cx="7708107" cy="1135856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700" dirty="0" err="1"/>
              <a:t>FPBench</a:t>
            </a:r>
            <a:endParaRPr lang="en-US" sz="2700" dirty="0"/>
          </a:p>
        </p:txBody>
      </p:sp>
      <p:sp>
        <p:nvSpPr>
          <p:cNvPr id="17" name="Title 1"/>
          <p:cNvSpPr txBox="1">
            <a:spLocks/>
          </p:cNvSpPr>
          <p:nvPr/>
        </p:nvSpPr>
        <p:spPr>
          <a:xfrm>
            <a:off x="628650" y="5451531"/>
            <a:ext cx="7886700" cy="994172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300" dirty="0">
                <a:hlinkClick r:id="rId3"/>
              </a:rPr>
              <a:t>http://fpbench.org</a:t>
            </a:r>
            <a:endParaRPr lang="en-US" sz="3300" dirty="0"/>
          </a:p>
        </p:txBody>
      </p:sp>
      <p:sp>
        <p:nvSpPr>
          <p:cNvPr id="19" name="TextBox 18"/>
          <p:cNvSpPr txBox="1"/>
          <p:nvPr/>
        </p:nvSpPr>
        <p:spPr>
          <a:xfrm>
            <a:off x="1754810" y="2163047"/>
            <a:ext cx="581297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err="1"/>
              <a:t>FPBench</a:t>
            </a:r>
            <a:r>
              <a:rPr lang="en-US" sz="2800" dirty="0"/>
              <a:t> is </a:t>
            </a:r>
            <a:r>
              <a:rPr lang="en-US" sz="2800" b="1" dirty="0"/>
              <a:t>community infrastructure</a:t>
            </a:r>
            <a:r>
              <a:rPr lang="en-US" sz="2800" dirty="0"/>
              <a:t> for </a:t>
            </a:r>
            <a:r>
              <a:rPr lang="en-US" sz="2800" b="1" dirty="0"/>
              <a:t>cooperation</a:t>
            </a:r>
            <a:r>
              <a:rPr lang="en-US" sz="2800" dirty="0"/>
              <a:t> and </a:t>
            </a:r>
            <a:r>
              <a:rPr lang="en-US" sz="2800" b="1" dirty="0"/>
              <a:t>comparison</a:t>
            </a:r>
            <a:br>
              <a:rPr lang="en-US" sz="2800" dirty="0"/>
            </a:br>
            <a:r>
              <a:rPr lang="en-US" sz="2800" dirty="0"/>
              <a:t>in the FP community.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9604" y="597173"/>
            <a:ext cx="874282" cy="8742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716180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Incredible progress…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726590" y="2621551"/>
            <a:ext cx="179536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b="1" dirty="0"/>
              <a:t>Automatic Verification</a:t>
            </a:r>
            <a:br>
              <a:rPr lang="en-US" sz="1350" dirty="0"/>
            </a:br>
            <a:r>
              <a:rPr lang="en-US" sz="1350" dirty="0" err="1"/>
              <a:t>Fluctuat</a:t>
            </a:r>
            <a:endParaRPr lang="en-US" sz="1350" dirty="0"/>
          </a:p>
          <a:p>
            <a:r>
              <a:rPr lang="en-US" sz="1350" dirty="0"/>
              <a:t>Rosa</a:t>
            </a:r>
          </a:p>
          <a:p>
            <a:r>
              <a:rPr lang="en-US" sz="1350" dirty="0" err="1"/>
              <a:t>FPTaylor</a:t>
            </a:r>
            <a:endParaRPr lang="en-US" sz="1350" dirty="0"/>
          </a:p>
        </p:txBody>
      </p:sp>
      <p:sp>
        <p:nvSpPr>
          <p:cNvPr id="6" name="TextBox 5"/>
          <p:cNvSpPr txBox="1"/>
          <p:nvPr/>
        </p:nvSpPr>
        <p:spPr>
          <a:xfrm>
            <a:off x="3964232" y="2359980"/>
            <a:ext cx="111953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b="1" dirty="0"/>
              <a:t>Optimization</a:t>
            </a:r>
            <a:br>
              <a:rPr lang="en-US" sz="1350" dirty="0"/>
            </a:br>
            <a:r>
              <a:rPr lang="en-US" sz="1350" dirty="0"/>
              <a:t>STOKE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735632" y="3279423"/>
            <a:ext cx="1161472" cy="7155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b="1" dirty="0"/>
              <a:t>Improvement</a:t>
            </a:r>
            <a:br>
              <a:rPr lang="en-US" sz="1350" dirty="0"/>
            </a:br>
            <a:r>
              <a:rPr lang="en-US" sz="1350" dirty="0"/>
              <a:t>Salsa</a:t>
            </a:r>
          </a:p>
          <a:p>
            <a:r>
              <a:rPr lang="en-US" sz="1350" dirty="0"/>
              <a:t>Herbie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422221" y="2933175"/>
            <a:ext cx="1598258" cy="7155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b="1" dirty="0"/>
              <a:t>Manual Verification</a:t>
            </a:r>
            <a:br>
              <a:rPr lang="en-US" sz="1350" dirty="0"/>
            </a:br>
            <a:r>
              <a:rPr lang="en-US" sz="1350" dirty="0"/>
              <a:t>Wave equation</a:t>
            </a:r>
          </a:p>
          <a:p>
            <a:r>
              <a:rPr lang="en-US" sz="1350" dirty="0"/>
              <a:t>Rounding error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7689092" y="2857428"/>
            <a:ext cx="52181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b="1" dirty="0"/>
              <a:t>Next</a:t>
            </a:r>
            <a:br>
              <a:rPr lang="en-US" sz="1350" dirty="0"/>
            </a:br>
            <a:r>
              <a:rPr lang="en-US" sz="1350" dirty="0"/>
              <a:t>???</a:t>
            </a:r>
          </a:p>
        </p:txBody>
      </p:sp>
      <p:sp>
        <p:nvSpPr>
          <p:cNvPr id="12" name="Title 1"/>
          <p:cNvSpPr txBox="1">
            <a:spLocks/>
          </p:cNvSpPr>
          <p:nvPr/>
        </p:nvSpPr>
        <p:spPr>
          <a:xfrm>
            <a:off x="628650" y="5362179"/>
            <a:ext cx="7886700" cy="994172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n-US" sz="3300" dirty="0"/>
              <a:t>Rapid improvement in hard problems!</a:t>
            </a:r>
          </a:p>
        </p:txBody>
      </p:sp>
      <p:sp>
        <p:nvSpPr>
          <p:cNvPr id="13" name="Rectangle 12"/>
          <p:cNvSpPr/>
          <p:nvPr/>
        </p:nvSpPr>
        <p:spPr>
          <a:xfrm>
            <a:off x="178594" y="664029"/>
            <a:ext cx="8729662" cy="5692321"/>
          </a:xfrm>
          <a:prstGeom prst="rect">
            <a:avLst/>
          </a:prstGeom>
          <a:solidFill>
            <a:srgbClr val="FFFFFF">
              <a:alpha val="8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4" name="Rectangle 13"/>
          <p:cNvSpPr/>
          <p:nvPr/>
        </p:nvSpPr>
        <p:spPr>
          <a:xfrm>
            <a:off x="2135980" y="2238315"/>
            <a:ext cx="4814888" cy="2532634"/>
          </a:xfrm>
          <a:prstGeom prst="rect">
            <a:avLst/>
          </a:prstGeom>
          <a:ln w="76200"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700" dirty="0"/>
              <a:t>We want our community</a:t>
            </a:r>
            <a:br>
              <a:rPr lang="en-US" sz="2700" dirty="0"/>
            </a:br>
            <a:r>
              <a:rPr lang="en-US" sz="2700" dirty="0"/>
              <a:t>to keep progressing!</a:t>
            </a:r>
          </a:p>
        </p:txBody>
      </p:sp>
    </p:spTree>
    <p:extLst>
      <p:ext uri="{BB962C8B-B14F-4D97-AF65-F5344CB8AC3E}">
        <p14:creationId xmlns:p14="http://schemas.microsoft.com/office/powerpoint/2010/main" val="19130668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Incredible progress…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726590" y="2621551"/>
            <a:ext cx="179536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b="1" dirty="0"/>
              <a:t>Automatic Verification</a:t>
            </a:r>
            <a:br>
              <a:rPr lang="en-US" sz="1350" dirty="0"/>
            </a:br>
            <a:r>
              <a:rPr lang="en-US" sz="1350" dirty="0" err="1"/>
              <a:t>Fluctuat</a:t>
            </a:r>
            <a:endParaRPr lang="en-US" sz="1350" dirty="0"/>
          </a:p>
          <a:p>
            <a:r>
              <a:rPr lang="en-US" sz="1350" dirty="0"/>
              <a:t>Rosa</a:t>
            </a:r>
          </a:p>
          <a:p>
            <a:r>
              <a:rPr lang="en-US" sz="1350" dirty="0" err="1"/>
              <a:t>FPTaylor</a:t>
            </a:r>
            <a:endParaRPr lang="en-US" sz="1350" dirty="0"/>
          </a:p>
        </p:txBody>
      </p:sp>
      <p:sp>
        <p:nvSpPr>
          <p:cNvPr id="6" name="TextBox 5"/>
          <p:cNvSpPr txBox="1"/>
          <p:nvPr/>
        </p:nvSpPr>
        <p:spPr>
          <a:xfrm>
            <a:off x="3964232" y="2359980"/>
            <a:ext cx="111953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b="1" dirty="0"/>
              <a:t>Optimization</a:t>
            </a:r>
            <a:br>
              <a:rPr lang="en-US" sz="1350" dirty="0"/>
            </a:br>
            <a:r>
              <a:rPr lang="en-US" sz="1350" dirty="0"/>
              <a:t>STOKE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735632" y="3279423"/>
            <a:ext cx="1161472" cy="7155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b="1" dirty="0"/>
              <a:t>Improvement</a:t>
            </a:r>
            <a:br>
              <a:rPr lang="en-US" sz="1350" dirty="0"/>
            </a:br>
            <a:r>
              <a:rPr lang="en-US" sz="1350" dirty="0"/>
              <a:t>Salsa</a:t>
            </a:r>
          </a:p>
          <a:p>
            <a:r>
              <a:rPr lang="en-US" sz="1350" dirty="0"/>
              <a:t>Herbie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422221" y="2933175"/>
            <a:ext cx="1598258" cy="7155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b="1" dirty="0"/>
              <a:t>Manual Verification</a:t>
            </a:r>
            <a:br>
              <a:rPr lang="en-US" sz="1350" dirty="0"/>
            </a:br>
            <a:r>
              <a:rPr lang="en-US" sz="1350" dirty="0"/>
              <a:t>Wave equation</a:t>
            </a:r>
          </a:p>
          <a:p>
            <a:r>
              <a:rPr lang="en-US" sz="1350" dirty="0"/>
              <a:t>Rounding error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7689092" y="2857428"/>
            <a:ext cx="52181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b="1" dirty="0"/>
              <a:t>Next</a:t>
            </a:r>
            <a:br>
              <a:rPr lang="en-US" sz="1350" dirty="0"/>
            </a:br>
            <a:r>
              <a:rPr lang="en-US" sz="1350" dirty="0"/>
              <a:t>???</a:t>
            </a:r>
          </a:p>
        </p:txBody>
      </p:sp>
      <p:sp>
        <p:nvSpPr>
          <p:cNvPr id="12" name="Title 1"/>
          <p:cNvSpPr txBox="1">
            <a:spLocks/>
          </p:cNvSpPr>
          <p:nvPr/>
        </p:nvSpPr>
        <p:spPr>
          <a:xfrm>
            <a:off x="628650" y="5362179"/>
            <a:ext cx="7886700" cy="994172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n-US" sz="3300" dirty="0"/>
              <a:t>Rapid improvement in hard problems!</a:t>
            </a:r>
          </a:p>
        </p:txBody>
      </p:sp>
      <p:sp>
        <p:nvSpPr>
          <p:cNvPr id="13" name="Rectangle 12"/>
          <p:cNvSpPr/>
          <p:nvPr/>
        </p:nvSpPr>
        <p:spPr>
          <a:xfrm>
            <a:off x="178594" y="664029"/>
            <a:ext cx="8729662" cy="5692321"/>
          </a:xfrm>
          <a:prstGeom prst="rect">
            <a:avLst/>
          </a:prstGeom>
          <a:solidFill>
            <a:srgbClr val="FFFFFF">
              <a:alpha val="8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4" name="Rectangle 13"/>
          <p:cNvSpPr/>
          <p:nvPr/>
        </p:nvSpPr>
        <p:spPr>
          <a:xfrm>
            <a:off x="2135980" y="975353"/>
            <a:ext cx="4814888" cy="2532634"/>
          </a:xfrm>
          <a:prstGeom prst="rect">
            <a:avLst/>
          </a:prstGeom>
          <a:ln w="76200"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700" dirty="0"/>
              <a:t>We want our community</a:t>
            </a:r>
            <a:br>
              <a:rPr lang="en-US" sz="2700" dirty="0"/>
            </a:br>
            <a:r>
              <a:rPr lang="en-US" sz="2700" dirty="0"/>
              <a:t>to keep progressing!</a:t>
            </a:r>
          </a:p>
        </p:txBody>
      </p:sp>
      <p:sp>
        <p:nvSpPr>
          <p:cNvPr id="3" name="Rectangle 2"/>
          <p:cNvSpPr/>
          <p:nvPr/>
        </p:nvSpPr>
        <p:spPr>
          <a:xfrm>
            <a:off x="2135980" y="4006688"/>
            <a:ext cx="4814887" cy="1711155"/>
          </a:xfrm>
          <a:prstGeom prst="rect">
            <a:avLst/>
          </a:prstGeom>
          <a:ln w="76200"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700" dirty="0"/>
              <a:t>As community grows,</a:t>
            </a:r>
            <a:br>
              <a:rPr lang="en-US" sz="2700" dirty="0"/>
            </a:br>
            <a:r>
              <a:rPr lang="en-US" sz="2700" dirty="0"/>
              <a:t>growing pains appear</a:t>
            </a:r>
          </a:p>
        </p:txBody>
      </p:sp>
    </p:spTree>
    <p:extLst>
      <p:ext uri="{BB962C8B-B14F-4D97-AF65-F5344CB8AC3E}">
        <p14:creationId xmlns:p14="http://schemas.microsoft.com/office/powerpoint/2010/main" val="342723437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Growing pains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3946028" y="5659526"/>
            <a:ext cx="3978974" cy="681287"/>
            <a:chOff x="609357" y="5268684"/>
            <a:chExt cx="3978974" cy="681287"/>
          </a:xfrm>
        </p:grpSpPr>
        <p:sp>
          <p:nvSpPr>
            <p:cNvPr id="26" name="TextBox 25"/>
            <p:cNvSpPr txBox="1"/>
            <p:nvPr/>
          </p:nvSpPr>
          <p:spPr>
            <a:xfrm>
              <a:off x="609357" y="5268684"/>
              <a:ext cx="397897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/>
                <a:t>Herbie: </a:t>
              </a:r>
              <a:r>
                <a:rPr lang="en-US" dirty="0" err="1">
                  <a:latin typeface="Consolas" panose="020B0609020204030204" pitchFamily="49" charset="0"/>
                </a:rPr>
                <a:t>ulp</a:t>
              </a:r>
              <a:r>
                <a:rPr lang="en-US" dirty="0">
                  <a:latin typeface="Consolas" panose="020B0609020204030204" pitchFamily="49" charset="0"/>
                </a:rPr>
                <a:t>(</a:t>
              </a:r>
              <a:r>
                <a:rPr lang="en-US" dirty="0" err="1">
                  <a:latin typeface="Consolas" panose="020B0609020204030204" pitchFamily="49" charset="0"/>
                </a:rPr>
                <a:t>NaN</a:t>
              </a:r>
              <a:r>
                <a:rPr lang="en-US" dirty="0">
                  <a:latin typeface="Consolas" panose="020B0609020204030204" pitchFamily="49" charset="0"/>
                </a:rPr>
                <a:t>, </a:t>
              </a:r>
              <a:r>
                <a:rPr lang="en-US" dirty="0" err="1">
                  <a:latin typeface="Consolas" panose="020B0609020204030204" pitchFamily="49" charset="0"/>
                </a:rPr>
                <a:t>Inf</a:t>
              </a:r>
              <a:r>
                <a:rPr lang="en-US" dirty="0">
                  <a:latin typeface="Consolas" panose="020B0609020204030204" pitchFamily="49" charset="0"/>
                </a:rPr>
                <a:t>) = UINT_MAX</a:t>
              </a: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609357" y="5580639"/>
              <a:ext cx="394967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/>
                <a:t>STOKE: </a:t>
              </a:r>
              <a:r>
                <a:rPr lang="en-US" dirty="0" err="1">
                  <a:latin typeface="Consolas" panose="020B0609020204030204" pitchFamily="49" charset="0"/>
                </a:rPr>
                <a:t>ulp</a:t>
              </a:r>
              <a:r>
                <a:rPr lang="en-US" dirty="0">
                  <a:latin typeface="Consolas" panose="020B0609020204030204" pitchFamily="49" charset="0"/>
                </a:rPr>
                <a:t>(</a:t>
              </a:r>
              <a:r>
                <a:rPr lang="en-US" dirty="0" err="1">
                  <a:latin typeface="Consolas" panose="020B0609020204030204" pitchFamily="49" charset="0"/>
                </a:rPr>
                <a:t>NaN</a:t>
              </a:r>
              <a:r>
                <a:rPr lang="en-US" dirty="0">
                  <a:latin typeface="Consolas" panose="020B0609020204030204" pitchFamily="49" charset="0"/>
                </a:rPr>
                <a:t>, </a:t>
              </a:r>
              <a:r>
                <a:rPr lang="en-US" dirty="0" err="1">
                  <a:latin typeface="Consolas" panose="020B0609020204030204" pitchFamily="49" charset="0"/>
                </a:rPr>
                <a:t>Inf</a:t>
              </a:r>
              <a:r>
                <a:rPr lang="en-US" dirty="0">
                  <a:latin typeface="Consolas" panose="020B0609020204030204" pitchFamily="49" charset="0"/>
                </a:rPr>
                <a:t>) &lt; UINT_MAX</a:t>
              </a:r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3965321" y="3864432"/>
            <a:ext cx="4624471" cy="739055"/>
            <a:chOff x="609357" y="5210916"/>
            <a:chExt cx="4624471" cy="739055"/>
          </a:xfrm>
        </p:grpSpPr>
        <p:sp>
          <p:nvSpPr>
            <p:cNvPr id="29" name="TextBox 28"/>
            <p:cNvSpPr txBox="1"/>
            <p:nvPr/>
          </p:nvSpPr>
          <p:spPr>
            <a:xfrm>
              <a:off x="609357" y="5210916"/>
              <a:ext cx="462447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err="1"/>
                <a:t>Fluctuat</a:t>
              </a:r>
              <a:r>
                <a:rPr lang="en-US" b="1" dirty="0"/>
                <a:t>: </a:t>
              </a:r>
              <a:r>
                <a:rPr lang="en-US" dirty="0">
                  <a:latin typeface="Consolas" panose="020B0609020204030204" pitchFamily="49" charset="0"/>
                </a:rPr>
                <a:t>Poly, </a:t>
              </a:r>
              <a:r>
                <a:rPr lang="en-US" dirty="0" err="1">
                  <a:latin typeface="Consolas" panose="020B0609020204030204" pitchFamily="49" charset="0"/>
                </a:rPr>
                <a:t>Inv</a:t>
              </a:r>
              <a:r>
                <a:rPr lang="en-US" dirty="0">
                  <a:latin typeface="Consolas" panose="020B0609020204030204" pitchFamily="49" charset="0"/>
                </a:rPr>
                <a:t>, F1a, F1b, idem, …</a:t>
              </a: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609357" y="5580639"/>
              <a:ext cx="401917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err="1"/>
                <a:t>FPTaylor</a:t>
              </a:r>
              <a:r>
                <a:rPr lang="en-US" b="1" dirty="0"/>
                <a:t>: </a:t>
              </a:r>
              <a:r>
                <a:rPr lang="en-US" dirty="0">
                  <a:latin typeface="Consolas" panose="020B0609020204030204" pitchFamily="49" charset="0"/>
                </a:rPr>
                <a:t>sine, </a:t>
              </a:r>
              <a:r>
                <a:rPr lang="en-US" dirty="0" err="1">
                  <a:latin typeface="Consolas" panose="020B0609020204030204" pitchFamily="49" charset="0"/>
                </a:rPr>
                <a:t>sqrt</a:t>
              </a:r>
              <a:r>
                <a:rPr lang="en-US" dirty="0">
                  <a:latin typeface="Consolas" panose="020B0609020204030204" pitchFamily="49" charset="0"/>
                </a:rPr>
                <a:t>, </a:t>
              </a:r>
              <a:r>
                <a:rPr lang="en-US" dirty="0" err="1">
                  <a:latin typeface="Consolas" panose="020B0609020204030204" pitchFamily="49" charset="0"/>
                </a:rPr>
                <a:t>verhulst</a:t>
              </a:r>
              <a:r>
                <a:rPr lang="en-US" dirty="0">
                  <a:latin typeface="Consolas" panose="020B0609020204030204" pitchFamily="49" charset="0"/>
                </a:rPr>
                <a:t>, …</a:t>
              </a:r>
            </a:p>
          </p:txBody>
        </p:sp>
      </p:grpSp>
      <p:grpSp>
        <p:nvGrpSpPr>
          <p:cNvPr id="31" name="Group 30"/>
          <p:cNvGrpSpPr/>
          <p:nvPr/>
        </p:nvGrpSpPr>
        <p:grpSpPr>
          <a:xfrm>
            <a:off x="3941689" y="2089364"/>
            <a:ext cx="5061770" cy="716501"/>
            <a:chOff x="605018" y="5233470"/>
            <a:chExt cx="5061770" cy="716501"/>
          </a:xfrm>
        </p:grpSpPr>
        <p:sp>
          <p:nvSpPr>
            <p:cNvPr id="32" name="TextBox 31"/>
            <p:cNvSpPr txBox="1"/>
            <p:nvPr/>
          </p:nvSpPr>
          <p:spPr>
            <a:xfrm>
              <a:off x="605018" y="5233470"/>
              <a:ext cx="506177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/>
                <a:t>Rosa: </a:t>
              </a:r>
              <a:r>
                <a:rPr lang="en-US" dirty="0" err="1">
                  <a:latin typeface="Consolas" panose="020B0609020204030204" pitchFamily="49" charset="0"/>
                </a:rPr>
                <a:t>def</a:t>
              </a:r>
              <a:r>
                <a:rPr lang="en-US" dirty="0">
                  <a:latin typeface="Consolas" panose="020B0609020204030204" pitchFamily="49" charset="0"/>
                </a:rPr>
                <a:t> example(x: Double): Double = …</a:t>
              </a: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609357" y="5580639"/>
              <a:ext cx="458490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/>
                <a:t>Salsa: </a:t>
              </a:r>
              <a:r>
                <a:rPr lang="en-US" dirty="0">
                  <a:latin typeface="Consolas" panose="020B0609020204030204" pitchFamily="49" charset="0"/>
                </a:rPr>
                <a:t>double example(double x) { … }</a:t>
              </a: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34" name="TextBox 33"/>
              <p:cNvSpPr txBox="1"/>
              <p:nvPr/>
            </p:nvSpPr>
            <p:spPr>
              <a:xfrm>
                <a:off x="4254599" y="1966008"/>
                <a:ext cx="2583656" cy="61933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degHide m:val="on"/>
                          <m:ctrlPr>
                            <a:rPr lang="en-US" sz="3600" i="1" smtClean="0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360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n-US" sz="3600" i="1" smtClean="0">
                              <a:latin typeface="Cambria Math" panose="02040503050406030204" pitchFamily="18" charset="0"/>
                            </a:rPr>
                            <m:t>+1</m:t>
                          </m:r>
                        </m:e>
                      </m:rad>
                      <m:r>
                        <a:rPr lang="en-US" sz="3600" i="1" smtClean="0">
                          <a:latin typeface="Cambria Math" panose="02040503050406030204" pitchFamily="18" charset="0"/>
                        </a:rPr>
                        <m:t>−</m:t>
                      </m:r>
                      <m:rad>
                        <m:radPr>
                          <m:degHide m:val="on"/>
                          <m:ctrlPr>
                            <a:rPr lang="en-US" sz="3600" i="1" smtClean="0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360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rad>
                    </m:oMath>
                  </m:oMathPara>
                </a14:m>
                <a:endParaRPr lang="en-US" sz="3600" dirty="0"/>
              </a:p>
            </p:txBody>
          </p:sp>
        </mc:Choice>
        <mc:Fallback xmlns="">
          <p:sp>
            <p:nvSpPr>
              <p:cNvPr id="34" name="TextBox 3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54599" y="1966008"/>
                <a:ext cx="2583656" cy="619337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Rounded Rectangle 8"/>
          <p:cNvSpPr/>
          <p:nvPr/>
        </p:nvSpPr>
        <p:spPr>
          <a:xfrm>
            <a:off x="5080694" y="374933"/>
            <a:ext cx="3598793" cy="1135390"/>
          </a:xfrm>
          <a:prstGeom prst="round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Similar growing pains in</a:t>
            </a:r>
            <a:br>
              <a:rPr lang="en-US" dirty="0"/>
            </a:br>
            <a:r>
              <a:rPr lang="en-US" dirty="0"/>
              <a:t>compilers, HPC, SAT, SMT, …</a:t>
            </a:r>
            <a:br>
              <a:rPr lang="en-US" dirty="0"/>
            </a:br>
            <a:r>
              <a:rPr lang="en-US" dirty="0"/>
              <a:t>communities</a:t>
            </a:r>
          </a:p>
        </p:txBody>
      </p:sp>
      <p:grpSp>
        <p:nvGrpSpPr>
          <p:cNvPr id="12" name="Group 11"/>
          <p:cNvGrpSpPr/>
          <p:nvPr/>
        </p:nvGrpSpPr>
        <p:grpSpPr>
          <a:xfrm>
            <a:off x="257149" y="1591368"/>
            <a:ext cx="2882966" cy="1391479"/>
            <a:chOff x="257149" y="1591368"/>
            <a:chExt cx="2882966" cy="1391479"/>
          </a:xfrm>
        </p:grpSpPr>
        <p:cxnSp>
          <p:nvCxnSpPr>
            <p:cNvPr id="22" name="Straight Arrow Connector 21"/>
            <p:cNvCxnSpPr/>
            <p:nvPr/>
          </p:nvCxnSpPr>
          <p:spPr>
            <a:xfrm flipV="1">
              <a:off x="1503614" y="2269252"/>
              <a:ext cx="791792" cy="4011"/>
            </a:xfrm>
            <a:prstGeom prst="straightConnector1">
              <a:avLst/>
            </a:prstGeom>
            <a:ln w="762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TextBox 22"/>
            <p:cNvSpPr txBox="1"/>
            <p:nvPr/>
          </p:nvSpPr>
          <p:spPr>
            <a:xfrm>
              <a:off x="849685" y="2069087"/>
              <a:ext cx="6390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/>
                <a:t>Rosa</a:t>
              </a: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2276442" y="2084586"/>
              <a:ext cx="66877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/>
                <a:t>Salsa</a:t>
              </a:r>
            </a:p>
          </p:txBody>
        </p:sp>
        <p:sp>
          <p:nvSpPr>
            <p:cNvPr id="3" name="Rounded Rectangle 2"/>
            <p:cNvSpPr/>
            <p:nvPr/>
          </p:nvSpPr>
          <p:spPr>
            <a:xfrm>
              <a:off x="676649" y="1612468"/>
              <a:ext cx="2463466" cy="1349281"/>
            </a:xfrm>
            <a:prstGeom prst="roundRect">
              <a:avLst/>
            </a:prstGeom>
            <a:noFill/>
            <a:ln w="38100"/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TextBox 9"/>
            <p:cNvSpPr txBox="1"/>
            <p:nvPr/>
          </p:nvSpPr>
          <p:spPr>
            <a:xfrm rot="16200000">
              <a:off x="-253925" y="2102442"/>
              <a:ext cx="139147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/>
                <a:t>Composition</a:t>
              </a: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258079" y="3353358"/>
            <a:ext cx="2882036" cy="1391479"/>
            <a:chOff x="258079" y="3353358"/>
            <a:chExt cx="2882036" cy="1391479"/>
          </a:xfrm>
        </p:grpSpPr>
        <p:cxnSp>
          <p:nvCxnSpPr>
            <p:cNvPr id="13" name="Straight Arrow Connector 12"/>
            <p:cNvCxnSpPr/>
            <p:nvPr/>
          </p:nvCxnSpPr>
          <p:spPr>
            <a:xfrm flipH="1">
              <a:off x="1417326" y="3610526"/>
              <a:ext cx="391384" cy="462773"/>
            </a:xfrm>
            <a:prstGeom prst="straightConnector1">
              <a:avLst/>
            </a:prstGeom>
            <a:ln w="762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TextBox 13"/>
            <p:cNvSpPr txBox="1"/>
            <p:nvPr/>
          </p:nvSpPr>
          <p:spPr>
            <a:xfrm>
              <a:off x="1898131" y="4171893"/>
              <a:ext cx="98950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err="1"/>
                <a:t>FPTaylor</a:t>
              </a:r>
              <a:endParaRPr lang="en-US" b="1" dirty="0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936521" y="4171893"/>
              <a:ext cx="96161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err="1"/>
                <a:t>Fluctuat</a:t>
              </a:r>
              <a:endParaRPr lang="en-US" b="1" dirty="0"/>
            </a:p>
          </p:txBody>
        </p:sp>
        <p:cxnSp>
          <p:nvCxnSpPr>
            <p:cNvPr id="16" name="Straight Arrow Connector 15"/>
            <p:cNvCxnSpPr/>
            <p:nvPr/>
          </p:nvCxnSpPr>
          <p:spPr>
            <a:xfrm>
              <a:off x="2012384" y="3610525"/>
              <a:ext cx="391384" cy="462773"/>
            </a:xfrm>
            <a:prstGeom prst="straightConnector1">
              <a:avLst/>
            </a:prstGeom>
            <a:ln w="762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ounded Rectangle 20"/>
            <p:cNvSpPr/>
            <p:nvPr/>
          </p:nvSpPr>
          <p:spPr>
            <a:xfrm>
              <a:off x="676649" y="3374458"/>
              <a:ext cx="2463466" cy="1349281"/>
            </a:xfrm>
            <a:prstGeom prst="roundRect">
              <a:avLst/>
            </a:prstGeom>
            <a:noFill/>
            <a:ln w="38100"/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TextBox 35"/>
            <p:cNvSpPr txBox="1"/>
            <p:nvPr/>
          </p:nvSpPr>
          <p:spPr>
            <a:xfrm rot="16200000">
              <a:off x="-252995" y="3864432"/>
              <a:ext cx="139147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/>
                <a:t>Evaluation</a:t>
              </a:r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252243" y="5005999"/>
            <a:ext cx="2877657" cy="1676383"/>
            <a:chOff x="252243" y="5005999"/>
            <a:chExt cx="2877657" cy="1676383"/>
          </a:xfrm>
        </p:grpSpPr>
        <p:cxnSp>
          <p:nvCxnSpPr>
            <p:cNvPr id="17" name="Straight Arrow Connector 16"/>
            <p:cNvCxnSpPr/>
            <p:nvPr/>
          </p:nvCxnSpPr>
          <p:spPr>
            <a:xfrm flipH="1">
              <a:off x="2023741" y="5846769"/>
              <a:ext cx="391384" cy="462773"/>
            </a:xfrm>
            <a:prstGeom prst="straightConnector1">
              <a:avLst/>
            </a:prstGeom>
            <a:ln w="762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TextBox 17"/>
            <p:cNvSpPr txBox="1"/>
            <p:nvPr/>
          </p:nvSpPr>
          <p:spPr>
            <a:xfrm>
              <a:off x="2219433" y="5323297"/>
              <a:ext cx="79335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/>
                <a:t>STOKE</a:t>
              </a: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878975" y="5323297"/>
              <a:ext cx="82266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/>
                <a:t>Herbie</a:t>
              </a:r>
            </a:p>
          </p:txBody>
        </p:sp>
        <p:cxnSp>
          <p:nvCxnSpPr>
            <p:cNvPr id="20" name="Straight Arrow Connector 19"/>
            <p:cNvCxnSpPr/>
            <p:nvPr/>
          </p:nvCxnSpPr>
          <p:spPr>
            <a:xfrm>
              <a:off x="1346240" y="5846768"/>
              <a:ext cx="391384" cy="462773"/>
            </a:xfrm>
            <a:prstGeom prst="straightConnector1">
              <a:avLst/>
            </a:prstGeom>
            <a:ln w="762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Rounded Rectangle 24"/>
            <p:cNvSpPr/>
            <p:nvPr/>
          </p:nvSpPr>
          <p:spPr>
            <a:xfrm>
              <a:off x="666434" y="5169551"/>
              <a:ext cx="2463466" cy="1349281"/>
            </a:xfrm>
            <a:prstGeom prst="roundRect">
              <a:avLst/>
            </a:prstGeom>
            <a:noFill/>
            <a:ln w="38100"/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TextBox 36"/>
            <p:cNvSpPr txBox="1"/>
            <p:nvPr/>
          </p:nvSpPr>
          <p:spPr>
            <a:xfrm rot="16200000">
              <a:off x="-401283" y="5659525"/>
              <a:ext cx="167638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/>
                <a:t>Standardization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0096356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  <p:bldP spid="34" grpId="1"/>
      <p:bldP spid="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ounded Rectangle 17"/>
          <p:cNvSpPr/>
          <p:nvPr/>
        </p:nvSpPr>
        <p:spPr>
          <a:xfrm>
            <a:off x="807243" y="1250158"/>
            <a:ext cx="7708107" cy="1135856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700" dirty="0" err="1"/>
              <a:t>FPBench</a:t>
            </a:r>
            <a:endParaRPr lang="en-US" sz="2700" dirty="0"/>
          </a:p>
        </p:txBody>
      </p:sp>
      <p:sp>
        <p:nvSpPr>
          <p:cNvPr id="2" name="TextBox 1"/>
          <p:cNvSpPr txBox="1"/>
          <p:nvPr/>
        </p:nvSpPr>
        <p:spPr>
          <a:xfrm>
            <a:off x="1853886" y="3363685"/>
            <a:ext cx="5614819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err="1"/>
              <a:t>FPBench</a:t>
            </a:r>
            <a:r>
              <a:rPr lang="en-US" sz="2800" dirty="0"/>
              <a:t> is </a:t>
            </a:r>
            <a:r>
              <a:rPr lang="en-US" sz="2800" b="1" dirty="0"/>
              <a:t>community infrastructure</a:t>
            </a:r>
            <a:r>
              <a:rPr lang="en-US" sz="2800" dirty="0"/>
              <a:t> for </a:t>
            </a:r>
            <a:r>
              <a:rPr lang="en-US" sz="2800" b="1" dirty="0"/>
              <a:t>cooperation</a:t>
            </a:r>
            <a:r>
              <a:rPr lang="en-US" sz="2800" dirty="0"/>
              <a:t> and </a:t>
            </a:r>
            <a:r>
              <a:rPr lang="en-US" sz="2800" b="1" dirty="0"/>
              <a:t>comparison</a:t>
            </a:r>
            <a:br>
              <a:rPr lang="en-US" sz="2800" dirty="0"/>
            </a:br>
            <a:r>
              <a:rPr lang="en-US" sz="2800" dirty="0"/>
              <a:t>in the FP community.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9604" y="1380945"/>
            <a:ext cx="874282" cy="874282"/>
          </a:xfrm>
          <a:prstGeom prst="rect">
            <a:avLst/>
          </a:prstGeom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628650" y="5362179"/>
            <a:ext cx="7886700" cy="994172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300" dirty="0">
                <a:hlinkClick r:id="rId3"/>
              </a:rPr>
              <a:t>http://fpbench.org</a:t>
            </a:r>
            <a:endParaRPr lang="en-US" sz="3300" dirty="0"/>
          </a:p>
        </p:txBody>
      </p:sp>
    </p:spTree>
    <p:extLst>
      <p:ext uri="{BB962C8B-B14F-4D97-AF65-F5344CB8AC3E}">
        <p14:creationId xmlns:p14="http://schemas.microsoft.com/office/powerpoint/2010/main" val="2809720768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ounded Rectangle 2"/>
          <p:cNvSpPr/>
          <p:nvPr/>
        </p:nvSpPr>
        <p:spPr>
          <a:xfrm>
            <a:off x="3479007" y="2661048"/>
            <a:ext cx="2364581" cy="1135856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100" dirty="0"/>
              <a:t>Benchmark suite</a:t>
            </a:r>
          </a:p>
        </p:txBody>
      </p:sp>
      <p:sp>
        <p:nvSpPr>
          <p:cNvPr id="13" name="Rounded Rectangle 12"/>
          <p:cNvSpPr/>
          <p:nvPr/>
        </p:nvSpPr>
        <p:spPr>
          <a:xfrm>
            <a:off x="807245" y="2661048"/>
            <a:ext cx="2364581" cy="1135856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100" dirty="0"/>
              <a:t>Common format</a:t>
            </a:r>
          </a:p>
        </p:txBody>
      </p:sp>
      <p:sp>
        <p:nvSpPr>
          <p:cNvPr id="14" name="Rounded Rectangle 13"/>
          <p:cNvSpPr/>
          <p:nvPr/>
        </p:nvSpPr>
        <p:spPr>
          <a:xfrm>
            <a:off x="6150769" y="2661048"/>
            <a:ext cx="2364581" cy="1135856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100" dirty="0"/>
              <a:t>Named measures</a:t>
            </a:r>
          </a:p>
        </p:txBody>
      </p:sp>
      <p:sp>
        <p:nvSpPr>
          <p:cNvPr id="18" name="Rounded Rectangle 17"/>
          <p:cNvSpPr/>
          <p:nvPr/>
        </p:nvSpPr>
        <p:spPr>
          <a:xfrm>
            <a:off x="807243" y="1250158"/>
            <a:ext cx="7708107" cy="1135856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700"/>
              <a:t>FPBench</a:t>
            </a:r>
            <a:endParaRPr lang="en-US" sz="2700" dirty="0"/>
          </a:p>
        </p:txBody>
      </p:sp>
      <p:sp>
        <p:nvSpPr>
          <p:cNvPr id="2" name="8-Point Star 1"/>
          <p:cNvSpPr/>
          <p:nvPr/>
        </p:nvSpPr>
        <p:spPr>
          <a:xfrm>
            <a:off x="8043863" y="1871663"/>
            <a:ext cx="714375" cy="714375"/>
          </a:xfrm>
          <a:prstGeom prst="star8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l-GR" sz="2700" dirty="0"/>
              <a:t>β</a:t>
            </a:r>
            <a:endParaRPr lang="en-US" sz="2700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9604" y="1380945"/>
            <a:ext cx="874282" cy="8742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3063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ounded Rectangle 2"/>
          <p:cNvSpPr/>
          <p:nvPr/>
        </p:nvSpPr>
        <p:spPr>
          <a:xfrm>
            <a:off x="3479007" y="2661047"/>
            <a:ext cx="2364581" cy="1135856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100" dirty="0"/>
              <a:t>Benchmark suite</a:t>
            </a:r>
          </a:p>
        </p:txBody>
      </p:sp>
      <p:sp>
        <p:nvSpPr>
          <p:cNvPr id="13" name="Rounded Rectangle 12"/>
          <p:cNvSpPr/>
          <p:nvPr/>
        </p:nvSpPr>
        <p:spPr>
          <a:xfrm>
            <a:off x="807245" y="2661047"/>
            <a:ext cx="2364581" cy="1135856"/>
          </a:xfrm>
          <a:prstGeom prst="round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100" dirty="0"/>
              <a:t>Common format</a:t>
            </a:r>
          </a:p>
        </p:txBody>
      </p:sp>
      <p:sp>
        <p:nvSpPr>
          <p:cNvPr id="14" name="Rounded Rectangle 13"/>
          <p:cNvSpPr/>
          <p:nvPr/>
        </p:nvSpPr>
        <p:spPr>
          <a:xfrm>
            <a:off x="6150769" y="2661048"/>
            <a:ext cx="2364581" cy="1135856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100" dirty="0"/>
              <a:t>Named measures</a:t>
            </a:r>
          </a:p>
        </p:txBody>
      </p:sp>
      <p:sp>
        <p:nvSpPr>
          <p:cNvPr id="18" name="Rounded Rectangle 17"/>
          <p:cNvSpPr/>
          <p:nvPr/>
        </p:nvSpPr>
        <p:spPr>
          <a:xfrm>
            <a:off x="807243" y="1250158"/>
            <a:ext cx="7708107" cy="1135856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700" dirty="0" err="1"/>
              <a:t>FPBench</a:t>
            </a:r>
            <a:endParaRPr lang="en-US" sz="2700" dirty="0"/>
          </a:p>
        </p:txBody>
      </p:sp>
      <p:sp>
        <p:nvSpPr>
          <p:cNvPr id="2" name="8-Point Star 1"/>
          <p:cNvSpPr/>
          <p:nvPr/>
        </p:nvSpPr>
        <p:spPr>
          <a:xfrm>
            <a:off x="8043863" y="1871663"/>
            <a:ext cx="714375" cy="714375"/>
          </a:xfrm>
          <a:prstGeom prst="star8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l-GR" sz="2700" dirty="0"/>
              <a:t>β</a:t>
            </a:r>
            <a:endParaRPr lang="en-US" sz="2700" dirty="0"/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9604" y="1380945"/>
            <a:ext cx="874282" cy="8742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754512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1579124" y="3689848"/>
            <a:ext cx="5236049" cy="19159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68580" tIns="34290" rIns="68580" bIns="34290" numCol="1" anchor="t" anchorCtr="0" compatLnSpc="1">
            <a:prstTxWarp prst="textNoShape">
              <a:avLst/>
            </a:prstTxWarp>
            <a:spAutoFit/>
          </a:bodyPr>
          <a:lstStyle/>
          <a:p>
            <a:pPr defTabSz="6858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>
                <a:latin typeface="Consolas" panose="020B0609020204030204" pitchFamily="49" charset="0"/>
              </a:rPr>
              <a:t>(</a:t>
            </a:r>
            <a:r>
              <a:rPr lang="en-US" altLang="en-US" sz="2400" dirty="0" err="1">
                <a:latin typeface="Consolas" panose="020B0609020204030204" pitchFamily="49" charset="0"/>
              </a:rPr>
              <a:t>FPCore</a:t>
            </a:r>
            <a:r>
              <a:rPr lang="en-US" altLang="en-US" sz="2400" dirty="0">
                <a:latin typeface="Consolas" panose="020B0609020204030204" pitchFamily="49" charset="0"/>
              </a:rPr>
              <a:t> (x)</a:t>
            </a:r>
          </a:p>
          <a:p>
            <a:pPr defTabSz="6858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z="2400" dirty="0">
              <a:latin typeface="Consolas" panose="020B0609020204030204" pitchFamily="49" charset="0"/>
            </a:endParaRPr>
          </a:p>
          <a:p>
            <a:pPr defTabSz="6858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z="2400" dirty="0">
              <a:latin typeface="Consolas" panose="020B0609020204030204" pitchFamily="49" charset="0"/>
            </a:endParaRPr>
          </a:p>
          <a:p>
            <a:pPr defTabSz="6858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z="2400" dirty="0">
              <a:latin typeface="Consolas" panose="020B0609020204030204" pitchFamily="49" charset="0"/>
            </a:endParaRPr>
          </a:p>
          <a:p>
            <a:pPr defTabSz="6858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>
                <a:latin typeface="Consolas" panose="020B0609020204030204" pitchFamily="49" charset="0"/>
              </a:rPr>
              <a:t>  (- (</a:t>
            </a:r>
            <a:r>
              <a:rPr lang="en-US" altLang="en-US" sz="2400" dirty="0" err="1">
                <a:latin typeface="Consolas" panose="020B0609020204030204" pitchFamily="49" charset="0"/>
              </a:rPr>
              <a:t>sqrt</a:t>
            </a:r>
            <a:r>
              <a:rPr lang="en-US" altLang="en-US" sz="2400" dirty="0">
                <a:latin typeface="Consolas" panose="020B0609020204030204" pitchFamily="49" charset="0"/>
              </a:rPr>
              <a:t> (+ x 1)) (</a:t>
            </a:r>
            <a:r>
              <a:rPr lang="en-US" altLang="en-US" sz="2400" dirty="0" err="1">
                <a:latin typeface="Consolas" panose="020B0609020204030204" pitchFamily="49" charset="0"/>
              </a:rPr>
              <a:t>sqrt</a:t>
            </a:r>
            <a:r>
              <a:rPr lang="en-US" altLang="en-US" sz="2400" dirty="0">
                <a:latin typeface="Consolas" panose="020B0609020204030204" pitchFamily="49" charset="0"/>
              </a:rPr>
              <a:t> x)))</a:t>
            </a:r>
          </a:p>
        </p:txBody>
      </p:sp>
      <p:sp>
        <p:nvSpPr>
          <p:cNvPr id="11" name="Rounded Rectangular Callout 10"/>
          <p:cNvSpPr/>
          <p:nvPr/>
        </p:nvSpPr>
        <p:spPr>
          <a:xfrm>
            <a:off x="2868163" y="3148457"/>
            <a:ext cx="1346029" cy="373912"/>
          </a:xfrm>
          <a:prstGeom prst="wedgeRoundRectCallout">
            <a:avLst>
              <a:gd name="adj1" fmla="val -22754"/>
              <a:gd name="adj2" fmla="val 106064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Arguments</a:t>
            </a:r>
          </a:p>
        </p:txBody>
      </p:sp>
      <p:sp>
        <p:nvSpPr>
          <p:cNvPr id="14" name="Rounded Rectangular Callout 13"/>
          <p:cNvSpPr/>
          <p:nvPr/>
        </p:nvSpPr>
        <p:spPr>
          <a:xfrm>
            <a:off x="3793433" y="5917203"/>
            <a:ext cx="2070395" cy="439148"/>
          </a:xfrm>
          <a:prstGeom prst="wedgeRoundRectCallout">
            <a:avLst>
              <a:gd name="adj1" fmla="val -20819"/>
              <a:gd name="adj2" fmla="val -113268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S-expression syntax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3280172" y="2241460"/>
                <a:ext cx="2583656" cy="61933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degHide m:val="on"/>
                          <m:ctrlPr>
                            <a:rPr lang="en-US" sz="3600" i="1" smtClean="0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360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n-US" sz="3600" i="1" smtClean="0">
                              <a:latin typeface="Cambria Math" panose="02040503050406030204" pitchFamily="18" charset="0"/>
                            </a:rPr>
                            <m:t>+1</m:t>
                          </m:r>
                        </m:e>
                      </m:rad>
                      <m:r>
                        <a:rPr lang="en-US" sz="3600" i="1" smtClean="0">
                          <a:latin typeface="Cambria Math" panose="02040503050406030204" pitchFamily="18" charset="0"/>
                        </a:rPr>
                        <m:t>−</m:t>
                      </m:r>
                      <m:rad>
                        <m:radPr>
                          <m:degHide m:val="on"/>
                          <m:ctrlPr>
                            <a:rPr lang="en-US" sz="3600" i="1" smtClean="0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360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rad>
                    </m:oMath>
                  </m:oMathPara>
                </a14:m>
                <a:endParaRPr lang="en-US" sz="3600" dirty="0"/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80172" y="2241460"/>
                <a:ext cx="2583656" cy="619337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47038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4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1326</TotalTime>
  <Words>728</Words>
  <Application>Microsoft Office PowerPoint</Application>
  <PresentationFormat>On-screen Show (4:3)</PresentationFormat>
  <Paragraphs>250</Paragraphs>
  <Slides>23</Slides>
  <Notes>14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9" baseType="lpstr">
      <vt:lpstr>Arial</vt:lpstr>
      <vt:lpstr>Calibri</vt:lpstr>
      <vt:lpstr>Calibri Light</vt:lpstr>
      <vt:lpstr>Cambria Math</vt:lpstr>
      <vt:lpstr>Consolas</vt:lpstr>
      <vt:lpstr>Office Theme</vt:lpstr>
      <vt:lpstr>Toward a Standard  Benchmark Format and Suite  for Floating-Point Analysis</vt:lpstr>
      <vt:lpstr>Incredible progress…</vt:lpstr>
      <vt:lpstr>Incredible progress…</vt:lpstr>
      <vt:lpstr>Incredible progress…</vt:lpstr>
      <vt:lpstr>Growing pains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FPCore common format</vt:lpstr>
      <vt:lpstr>PowerPoint Presentation</vt:lpstr>
      <vt:lpstr>PowerPoint Presentation</vt:lpstr>
      <vt:lpstr>FPBench benchmark suite</vt:lpstr>
      <vt:lpstr>FPBench benchmark suite</vt:lpstr>
      <vt:lpstr>PowerPoint Presentation</vt:lpstr>
      <vt:lpstr>PowerPoint Presentation</vt:lpstr>
      <vt:lpstr>FPBench measures</vt:lpstr>
      <vt:lpstr>FPBench axes of measurement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Toward a Standard  Benchmark Format and Suite  for Floating-Point Analysis</dc:title>
  <dc:creator>Pavel Panchekha</dc:creator>
  <cp:lastModifiedBy>Pavel Panchekha</cp:lastModifiedBy>
  <cp:revision>58</cp:revision>
  <dcterms:created xsi:type="dcterms:W3CDTF">2016-07-07T02:38:26Z</dcterms:created>
  <dcterms:modified xsi:type="dcterms:W3CDTF">2016-07-19T20:06:50Z</dcterms:modified>
</cp:coreProperties>
</file>